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73"/>
  </p:notesMasterIdLst>
  <p:sldIdLst>
    <p:sldId id="256" r:id="rId7"/>
    <p:sldId id="336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37" r:id="rId16"/>
    <p:sldId id="308" r:id="rId17"/>
    <p:sldId id="341" r:id="rId18"/>
    <p:sldId id="309" r:id="rId19"/>
    <p:sldId id="339" r:id="rId20"/>
    <p:sldId id="342" r:id="rId21"/>
    <p:sldId id="343" r:id="rId22"/>
    <p:sldId id="310" r:id="rId23"/>
    <p:sldId id="311" r:id="rId24"/>
    <p:sldId id="312" r:id="rId25"/>
    <p:sldId id="313" r:id="rId26"/>
    <p:sldId id="314" r:id="rId27"/>
    <p:sldId id="315" r:id="rId28"/>
    <p:sldId id="317" r:id="rId29"/>
    <p:sldId id="318" r:id="rId30"/>
    <p:sldId id="319" r:id="rId31"/>
    <p:sldId id="271" r:id="rId32"/>
    <p:sldId id="344" r:id="rId33"/>
    <p:sldId id="272" r:id="rId34"/>
    <p:sldId id="301" r:id="rId35"/>
    <p:sldId id="302" r:id="rId36"/>
    <p:sldId id="304" r:id="rId37"/>
    <p:sldId id="305" r:id="rId38"/>
    <p:sldId id="345" r:id="rId39"/>
    <p:sldId id="353" r:id="rId40"/>
    <p:sldId id="346" r:id="rId41"/>
    <p:sldId id="347" r:id="rId42"/>
    <p:sldId id="354" r:id="rId43"/>
    <p:sldId id="349" r:id="rId44"/>
    <p:sldId id="350" r:id="rId45"/>
    <p:sldId id="351" r:id="rId46"/>
    <p:sldId id="355" r:id="rId47"/>
    <p:sldId id="358" r:id="rId48"/>
    <p:sldId id="352" r:id="rId49"/>
    <p:sldId id="274" r:id="rId50"/>
    <p:sldId id="321" r:id="rId51"/>
    <p:sldId id="275" r:id="rId52"/>
    <p:sldId id="322" r:id="rId53"/>
    <p:sldId id="276" r:id="rId54"/>
    <p:sldId id="323" r:id="rId55"/>
    <p:sldId id="359" r:id="rId56"/>
    <p:sldId id="278" r:id="rId57"/>
    <p:sldId id="326" r:id="rId58"/>
    <p:sldId id="327" r:id="rId59"/>
    <p:sldId id="361" r:id="rId60"/>
    <p:sldId id="360" r:id="rId61"/>
    <p:sldId id="362" r:id="rId62"/>
    <p:sldId id="328" r:id="rId63"/>
    <p:sldId id="340" r:id="rId64"/>
    <p:sldId id="356" r:id="rId65"/>
    <p:sldId id="357" r:id="rId66"/>
    <p:sldId id="363" r:id="rId67"/>
    <p:sldId id="364" r:id="rId68"/>
    <p:sldId id="332" r:id="rId69"/>
    <p:sldId id="334" r:id="rId70"/>
    <p:sldId id="333" r:id="rId71"/>
    <p:sldId id="338" r:id="rId7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2D0C"/>
    <a:srgbClr val="418610"/>
    <a:srgbClr val="286200"/>
    <a:srgbClr val="2F5B10"/>
    <a:srgbClr val="59A525"/>
    <a:srgbClr val="A0DE74"/>
    <a:srgbClr val="752D12"/>
    <a:srgbClr val="9F3D19"/>
    <a:srgbClr val="151A3C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94" autoAdjust="0"/>
    <p:restoredTop sz="84977" autoAdjust="0"/>
  </p:normalViewPr>
  <p:slideViewPr>
    <p:cSldViewPr snapToGrid="0" snapToObjects="1">
      <p:cViewPr varScale="1">
        <p:scale>
          <a:sx n="173" d="100"/>
          <a:sy n="173" d="100"/>
        </p:scale>
        <p:origin x="496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theme" Target="theme/theme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10/4/19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S1P</a:t>
            </a:r>
            <a:r>
              <a:rPr lang="en-US" baseline="0" dirty="0"/>
              <a:t> 2018 branch was used in the presentation at Spring One Platform 2018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99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cap="all" baseline="0">
                <a:latin typeface="Helvetica Neue Condensed 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 Neue Condensed 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0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3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29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56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41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81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1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34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85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3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9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39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61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48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27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5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09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8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4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2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053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91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23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122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62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1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650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128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228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213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190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7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89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45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52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3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10/4/19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89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35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92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24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26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41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139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003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0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0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403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016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27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889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22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204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3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10/4/19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microsoft.com/office/2007/relationships/hdphoto" Target="../media/hdphoto1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microsoft.com/office/2007/relationships/hdphoto" Target="../media/hdphoto1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microsoft.com/office/2007/relationships/hdphoto" Target="../media/hdphoto1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5DA82B"/>
            </a:gs>
            <a:gs pos="100000">
              <a:srgbClr val="1B2D0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2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6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1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0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7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2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4.wdp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microsoft.com/office/2007/relationships/hdphoto" Target="../media/hdphoto19.wdp"/><Relationship Id="rId7" Type="http://schemas.microsoft.com/office/2007/relationships/hdphoto" Target="../media/hdphoto21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41.png"/><Relationship Id="rId5" Type="http://schemas.microsoft.com/office/2007/relationships/hdphoto" Target="../media/hdphoto20.wdp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2.xml"/><Relationship Id="rId6" Type="http://schemas.microsoft.com/office/2007/relationships/hdphoto" Target="../media/hdphoto19.wdp"/><Relationship Id="rId5" Type="http://schemas.openxmlformats.org/officeDocument/2006/relationships/image" Target="../media/image39.png"/><Relationship Id="rId4" Type="http://schemas.microsoft.com/office/2007/relationships/hdphoto" Target="../media/hdphoto22.wdp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2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7" Type="http://schemas.openxmlformats.org/officeDocument/2006/relationships/image" Target="../media/image44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2.xml"/><Relationship Id="rId6" Type="http://schemas.microsoft.com/office/2007/relationships/hdphoto" Target="../media/hdphoto22.wdp"/><Relationship Id="rId5" Type="http://schemas.microsoft.com/office/2007/relationships/hdphoto" Target="../media/hdphoto21.wdp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25.wdp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29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8076" y="3672671"/>
            <a:ext cx="33419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1B2D0C"/>
                </a:solidFill>
              </a:rPr>
              <a:t>BATCH IN </a:t>
            </a:r>
            <a:r>
              <a:rPr lang="en-US" sz="4200" dirty="0">
                <a:solidFill>
                  <a:schemeClr val="bg1"/>
                </a:solidFill>
              </a:rPr>
              <a:t>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402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5289" y="1525310"/>
            <a:ext cx="821342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0" dirty="0">
                <a:solidFill>
                  <a:srgbClr val="800000"/>
                </a:solidFill>
              </a:rPr>
              <a:t>THANK YOU!</a:t>
            </a:r>
          </a:p>
        </p:txBody>
      </p:sp>
      <p:sp>
        <p:nvSpPr>
          <p:cNvPr id="3" name="TextBox 2"/>
          <p:cNvSpPr txBox="1"/>
          <p:nvPr/>
        </p:nvSpPr>
        <p:spPr>
          <a:xfrm rot="1056972">
            <a:off x="5043250" y="507969"/>
            <a:ext cx="11599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Merci!</a:t>
            </a:r>
          </a:p>
        </p:txBody>
      </p:sp>
      <p:sp>
        <p:nvSpPr>
          <p:cNvPr id="4" name="TextBox 3"/>
          <p:cNvSpPr txBox="1"/>
          <p:nvPr/>
        </p:nvSpPr>
        <p:spPr>
          <a:xfrm rot="539437">
            <a:off x="1423939" y="852370"/>
            <a:ext cx="15657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¡Gracias!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56292" y="254061"/>
            <a:ext cx="13053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sa" sz="3000" dirty="0">
                <a:solidFill>
                  <a:schemeClr val="tx1">
                    <a:alpha val="20000"/>
                  </a:schemeClr>
                </a:solidFill>
              </a:rPr>
              <a:t>شكرا لك.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4364" y="4298473"/>
            <a:ext cx="23027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Благодаря!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49454" y="4456362"/>
            <a:ext cx="1067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>
                <a:solidFill>
                  <a:schemeClr val="tx1">
                    <a:alpha val="20000"/>
                  </a:schemeClr>
                </a:solidFill>
              </a:rPr>
              <a:t>谢谢</a:t>
            </a:r>
            <a:r>
              <a:rPr lang="en-US" altLang="zh-TW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9810203">
            <a:off x="12879" y="492948"/>
            <a:ext cx="1885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Hvala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 </a:t>
            </a:r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vam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9" name="TextBox 8"/>
          <p:cNvSpPr txBox="1"/>
          <p:nvPr/>
        </p:nvSpPr>
        <p:spPr>
          <a:xfrm rot="992913">
            <a:off x="5821418" y="3540698"/>
            <a:ext cx="1366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Děkuju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1" name="TextBox 10"/>
          <p:cNvSpPr txBox="1"/>
          <p:nvPr/>
        </p:nvSpPr>
        <p:spPr>
          <a:xfrm rot="20541186">
            <a:off x="1942193" y="3536556"/>
            <a:ext cx="12672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Danke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327" y="1485393"/>
            <a:ext cx="15600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धन्यवाद।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348220">
            <a:off x="7650788" y="3475990"/>
            <a:ext cx="12599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Grazie!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75820" y="230970"/>
            <a:ext cx="19624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tx1">
                    <a:alpha val="20000"/>
                  </a:schemeClr>
                </a:solidFill>
              </a:rPr>
              <a:t>고맙습니다</a:t>
            </a:r>
            <a:r>
              <a:rPr lang="en-US" altLang="ko-KR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0982259">
            <a:off x="7157188" y="1123726"/>
            <a:ext cx="1608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Dziękuję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 rot="20768706">
            <a:off x="3386666" y="4172200"/>
            <a:ext cx="16796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Obrigado!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86667" y="1239273"/>
            <a:ext cx="24149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000" dirty="0">
                <a:solidFill>
                  <a:schemeClr val="tx1">
                    <a:alpha val="20000"/>
                  </a:schemeClr>
                </a:solidFill>
              </a:rPr>
              <a:t>Благодарю!</a:t>
            </a:r>
            <a:endParaRPr lang="en-US" sz="3000" dirty="0">
              <a:solidFill>
                <a:schemeClr val="tx1">
                  <a:alpha val="2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086347">
            <a:off x="300182" y="3579091"/>
            <a:ext cx="1152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>
                <a:solidFill>
                  <a:schemeClr val="tx1">
                    <a:alpha val="20000"/>
                  </a:schemeClr>
                </a:solidFill>
              </a:rPr>
              <a:t>Sağol</a:t>
            </a:r>
            <a:r>
              <a:rPr lang="en-US" sz="3000" dirty="0">
                <a:solidFill>
                  <a:schemeClr val="tx1">
                    <a:alpha val="20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88170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76546" y="255872"/>
            <a:ext cx="4160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MICHAEL MINELLA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7F9E10-8293-5740-A1D7-19664820FA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7091543"/>
              </p:ext>
            </p:extLst>
          </p:nvPr>
        </p:nvGraphicFramePr>
        <p:xfrm>
          <a:off x="1941250" y="992304"/>
          <a:ext cx="6096000" cy="3840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69616">
                  <a:extLst>
                    <a:ext uri="{9D8B030D-6E8A-4147-A177-3AD203B41FA5}">
                      <a16:colId xmlns:a16="http://schemas.microsoft.com/office/drawing/2014/main" val="3595577416"/>
                    </a:ext>
                  </a:extLst>
                </a:gridCol>
                <a:gridCol w="4326384">
                  <a:extLst>
                    <a:ext uri="{9D8B030D-6E8A-4147-A177-3AD203B41FA5}">
                      <a16:colId xmlns:a16="http://schemas.microsoft.com/office/drawing/2014/main" val="16980911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Lead</a:t>
                      </a:r>
                    </a:p>
                  </a:txBody>
                  <a:tcPr marL="0" marR="0" marT="0" marB="0">
                    <a:lnB w="127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Spring Batch &amp; Spring Cloud Task</a:t>
                      </a:r>
                    </a:p>
                  </a:txBody>
                  <a:tcPr marL="0" marR="0" marT="0" marB="0">
                    <a:lnB w="127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9121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JSR-352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Expert Group Member and Committer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254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Author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Pro Spring Batch and The D G to Spring Batch</a:t>
                      </a:r>
                    </a:p>
                  </a:txBody>
                  <a:tcPr marL="0" marR="0" marT="0" marB="0">
                    <a:lnT w="12700" cmpd="sng">
                      <a:noFill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651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Speaker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JavaOne</a:t>
                      </a:r>
                      <a:r>
                        <a:rPr lang="en-US" sz="2800" dirty="0"/>
                        <a:t> Rockstar and Java Champion</a:t>
                      </a: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314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rgbClr val="752D12"/>
                          </a:solidFill>
                        </a:rPr>
                        <a:t>Podcast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err="1"/>
                        <a:t>OffHeap</a:t>
                      </a:r>
                      <a:r>
                        <a:rPr lang="en-US" sz="2800" dirty="0"/>
                        <a:t> Curmudgeon</a:t>
                      </a: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070103"/>
                  </a:ext>
                </a:extLst>
              </a:tr>
            </a:tbl>
          </a:graphicData>
        </a:graphic>
      </p:graphicFrame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33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83050-45F6-6243-B712-AC302AE15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90" y="363983"/>
            <a:ext cx="4149201" cy="4149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DDC8B-0AB1-C64F-9B64-CE4BE12E382B}"/>
              </a:ext>
            </a:extLst>
          </p:cNvPr>
          <p:cNvSpPr txBox="1"/>
          <p:nvPr/>
        </p:nvSpPr>
        <p:spPr>
          <a:xfrm>
            <a:off x="4136292" y="1622976"/>
            <a:ext cx="458490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@</a:t>
            </a:r>
            <a:r>
              <a:rPr lang="en-US" sz="5000" dirty="0" err="1"/>
              <a:t>michaelminella</a:t>
            </a:r>
            <a:endParaRPr lang="en-US" sz="5000" dirty="0"/>
          </a:p>
          <a:p>
            <a:r>
              <a:rPr lang="en-US" sz="5000" dirty="0"/>
              <a:t>@</a:t>
            </a:r>
            <a:r>
              <a:rPr lang="en-US" sz="5000" dirty="0" err="1"/>
              <a:t>OffHeap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980743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841D45-2FB9-DA41-B0BF-9FF78A2A7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882" y="219401"/>
            <a:ext cx="2544365" cy="36366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754" y="4068401"/>
            <a:ext cx="8914492" cy="510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400" dirty="0"/>
              <a:t>https://</a:t>
            </a:r>
            <a:r>
              <a:rPr lang="en-US" sz="3400" dirty="0" err="1"/>
              <a:t>www.apress.com</a:t>
            </a:r>
            <a:r>
              <a:rPr lang="en-US" sz="3400" dirty="0"/>
              <a:t>/us/book/9781484237236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E438F-982E-764E-B3E7-E1753FEDB542}"/>
              </a:ext>
            </a:extLst>
          </p:cNvPr>
          <p:cNvSpPr txBox="1"/>
          <p:nvPr/>
        </p:nvSpPr>
        <p:spPr>
          <a:xfrm>
            <a:off x="956709" y="900808"/>
            <a:ext cx="3071675" cy="2273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360"/>
              </a:lnSpc>
            </a:pPr>
            <a:r>
              <a:rPr lang="en-US" sz="5000" dirty="0"/>
              <a:t>AVAILABLE</a:t>
            </a:r>
          </a:p>
          <a:p>
            <a:pPr>
              <a:lnSpc>
                <a:spcPts val="8360"/>
              </a:lnSpc>
            </a:pPr>
            <a:r>
              <a:rPr lang="en-US" sz="10300" dirty="0">
                <a:solidFill>
                  <a:srgbClr val="752D12"/>
                </a:solidFill>
              </a:rPr>
              <a:t>NOW!</a:t>
            </a:r>
          </a:p>
        </p:txBody>
      </p:sp>
    </p:spTree>
    <p:extLst>
      <p:ext uri="{BB962C8B-B14F-4D97-AF65-F5344CB8AC3E}">
        <p14:creationId xmlns:p14="http://schemas.microsoft.com/office/powerpoint/2010/main" val="3668674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ffHeapLogoBi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619" y="20675"/>
            <a:ext cx="5828763" cy="44258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9610" y="4005092"/>
            <a:ext cx="6224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http://</a:t>
            </a:r>
            <a:r>
              <a:rPr lang="en-US" sz="4000" dirty="0" err="1"/>
              <a:t>www.javaoffheap.com</a:t>
            </a:r>
            <a:r>
              <a:rPr lang="en-US" sz="4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63565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3910" y="253049"/>
            <a:ext cx="54761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MAHMOUD BEN HASSINE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60" y="1900481"/>
            <a:ext cx="5143500" cy="5143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3B5AC23-A063-0A41-9294-787FFA7EA654}"/>
              </a:ext>
            </a:extLst>
          </p:cNvPr>
          <p:cNvSpPr txBox="1"/>
          <p:nvPr/>
        </p:nvSpPr>
        <p:spPr>
          <a:xfrm>
            <a:off x="2285494" y="1202546"/>
            <a:ext cx="6676828" cy="2899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Committer 	</a:t>
            </a:r>
            <a:r>
              <a:rPr lang="en-US" sz="3600" dirty="0">
                <a:latin typeface="Helvetica Neue Bold Condensed"/>
                <a:cs typeface="Helvetica Neue Bold Condensed"/>
              </a:rPr>
              <a:t>Spring Batch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Founder 		</a:t>
            </a:r>
            <a:r>
              <a:rPr lang="en-US" sz="3600" dirty="0">
                <a:latin typeface="Helvetica Neue Bold Condensed"/>
                <a:cs typeface="Helvetica Neue Bold Condensed"/>
              </a:rPr>
              <a:t>http://jeasy.org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Blogger 		</a:t>
            </a:r>
            <a:r>
              <a:rPr lang="en-US" sz="3600" dirty="0">
                <a:latin typeface="Helvetica Neue Bold Condensed"/>
                <a:cs typeface="Helvetica Neue Bold Condensed"/>
              </a:rPr>
              <a:t>https://benas.github.io</a:t>
            </a:r>
          </a:p>
          <a:p>
            <a:pPr>
              <a:lnSpc>
                <a:spcPct val="80000"/>
              </a:lnSpc>
            </a:pPr>
            <a:endParaRPr lang="en-US" sz="1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 err="1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Github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			</a:t>
            </a:r>
            <a:r>
              <a:rPr lang="en-US" sz="3600" dirty="0">
                <a:latin typeface="Helvetica Neue Bold Condensed"/>
                <a:cs typeface="Helvetica Neue Bold Condensed"/>
              </a:rPr>
              <a:t>@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benas</a:t>
            </a:r>
            <a:endParaRPr lang="en-US" sz="3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			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99595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B83050-45F6-6243-B712-AC302AE15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90" y="363983"/>
            <a:ext cx="4149201" cy="41492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4DDC8B-0AB1-C64F-9B64-CE4BE12E382B}"/>
              </a:ext>
            </a:extLst>
          </p:cNvPr>
          <p:cNvSpPr txBox="1"/>
          <p:nvPr/>
        </p:nvSpPr>
        <p:spPr>
          <a:xfrm>
            <a:off x="4136292" y="2110085"/>
            <a:ext cx="3778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Helvetica Neue Bold Condensed"/>
                <a:cs typeface="Helvetica Neue Bold Condensed"/>
              </a:rPr>
              <a:t>@</a:t>
            </a:r>
            <a:r>
              <a:rPr lang="en-US" sz="5400" dirty="0" err="1">
                <a:latin typeface="Helvetica Neue Bold Condensed"/>
                <a:cs typeface="Helvetica Neue Bold Condensed"/>
              </a:rPr>
              <a:t>b_e_n_a_s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699290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224" y="457279"/>
            <a:ext cx="3570588" cy="35705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773026"/>
            <a:ext cx="8756828" cy="285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>
                <a:latin typeface="Helvetica Neue Bold Condensed"/>
                <a:cs typeface="Helvetica Neue Bold Condensed"/>
              </a:rPr>
              <a:t>SLIDES AND CODE</a:t>
            </a:r>
          </a:p>
          <a:p>
            <a:pPr algn="r">
              <a:lnSpc>
                <a:spcPct val="80000"/>
              </a:lnSpc>
            </a:pPr>
            <a:r>
              <a:rPr lang="en-US" sz="4000" dirty="0">
                <a:latin typeface="Helvetica Neue Bold Condensed"/>
                <a:cs typeface="Helvetica Neue Bold Condensed"/>
              </a:rPr>
              <a:t>ARE ON </a:t>
            </a:r>
            <a:r>
              <a:rPr lang="en-US" sz="40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GITHUB</a:t>
            </a:r>
            <a:endParaRPr lang="en-US" sz="40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https://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github.com</a:t>
            </a:r>
            <a:r>
              <a:rPr lang="en-US" sz="3600" dirty="0">
                <a:latin typeface="Helvetica Neue Bold Condensed"/>
                <a:cs typeface="Helvetica Neue Bold Condensed"/>
              </a:rPr>
              <a:t>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mminella</a:t>
            </a:r>
            <a:r>
              <a:rPr lang="en-US" sz="3600" dirty="0">
                <a:latin typeface="Helvetica Neue Bold Condensed"/>
                <a:cs typeface="Helvetica Neue Bold Condensed"/>
              </a:rPr>
              <a:t>/Batch-In-2019</a:t>
            </a:r>
          </a:p>
        </p:txBody>
      </p:sp>
    </p:spTree>
    <p:extLst>
      <p:ext uri="{BB962C8B-B14F-4D97-AF65-F5344CB8AC3E}">
        <p14:creationId xmlns:p14="http://schemas.microsoft.com/office/powerpoint/2010/main" val="1045740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34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8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33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5239" y="1102117"/>
            <a:ext cx="7973523" cy="29392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1B2D0C"/>
                </a:solidFill>
              </a:rPr>
              <a:t>Safe Harbor Statement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The following is intended to outline the general direction of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offerings. It is intended for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information purposes only and may not be incorporated into any contract. Any information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regarding pre-release of Pivotal offerings, future updates or other planned modifications is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subject to ongoing evaluation by Pivotal and is subject to change. This information is provided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without warranty or any kind, express or implied, and is not a commitment to deliver any</a:t>
            </a:r>
          </a:p>
          <a:p>
            <a:r>
              <a:rPr lang="en-US" sz="1600" dirty="0">
                <a:solidFill>
                  <a:schemeClr val="bg1"/>
                </a:solidFill>
              </a:rPr>
              <a:t>material, code, or functionality, and should not be relied upon in making purchasing decisions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regarding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offerings. These purchasing decisions should only be based on features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currently available. The development, release, and timing of any features or functionality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described for </a:t>
            </a:r>
            <a:r>
              <a:rPr lang="en-US" sz="1600" dirty="0" err="1">
                <a:solidFill>
                  <a:schemeClr val="bg1"/>
                </a:solidFill>
              </a:rPr>
              <a:t>Pivotal's</a:t>
            </a:r>
            <a:r>
              <a:rPr lang="en-US" sz="1600" dirty="0">
                <a:solidFill>
                  <a:schemeClr val="bg1"/>
                </a:solidFill>
              </a:rPr>
              <a:t> offerings in this presentation remain at the sole discretion of Pivotal.</a:t>
            </a:r>
          </a:p>
          <a:p>
            <a:r>
              <a:rPr lang="en-US" sz="1600" dirty="0">
                <a:solidFill>
                  <a:schemeClr val="bg1"/>
                </a:solidFill>
              </a:rPr>
              <a:t>Pivotal has no obligation to update forward looking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947556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6" y="564501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59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614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024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 DATA 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21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biLevel thresh="50000"/>
            <a:alphaModFix amt="20000"/>
          </a:blip>
          <a:stretch>
            <a:fillRect/>
          </a:stretch>
        </p:blipFill>
        <p:spPr>
          <a:xfrm>
            <a:off x="4765625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374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MICROMETER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861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751350" y="519139"/>
            <a:ext cx="3815898" cy="3782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66379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PROMETHEUS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77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4811826" y="622576"/>
            <a:ext cx="3616870" cy="36168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25974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GRAFANA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08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01279" y="1756142"/>
            <a:ext cx="49414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0" dirty="0">
                <a:latin typeface="+mj-lt"/>
              </a:rPr>
              <a:t>¯\_(ツ)_/¯</a:t>
            </a:r>
            <a:endParaRPr lang="en-US" sz="1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7777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DCC4F0-DD9E-2E4B-AE0E-F59D5F5581AA}"/>
              </a:ext>
            </a:extLst>
          </p:cNvPr>
          <p:cNvGrpSpPr/>
          <p:nvPr/>
        </p:nvGrpSpPr>
        <p:grpSpPr>
          <a:xfrm>
            <a:off x="2451452" y="445205"/>
            <a:ext cx="4241097" cy="4253090"/>
            <a:chOff x="2451452" y="728801"/>
            <a:chExt cx="4241097" cy="425309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FE8C5D4-A90B-DE43-9DA9-06E43B4B9688}"/>
                </a:ext>
              </a:extLst>
            </p:cNvPr>
            <p:cNvSpPr txBox="1"/>
            <p:nvPr/>
          </p:nvSpPr>
          <p:spPr>
            <a:xfrm>
              <a:off x="2451452" y="728801"/>
              <a:ext cx="424109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/>
                <a:t>SPRING BATCH </a:t>
              </a:r>
              <a:r>
                <a:rPr lang="en-US" sz="4200" dirty="0">
                  <a:solidFill>
                    <a:schemeClr val="accent2">
                      <a:lumMod val="75000"/>
                    </a:schemeClr>
                  </a:solidFill>
                </a:rPr>
                <a:t>101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1E420C-658B-0343-9B6F-41C5A2911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2484000" y="1467465"/>
              <a:ext cx="4176000" cy="3514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8690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Office worker_1105534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00"/>
          <a:stretch/>
        </p:blipFill>
        <p:spPr>
          <a:xfrm>
            <a:off x="-357613" y="831578"/>
            <a:ext cx="5143500" cy="4377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11860" y="831578"/>
            <a:ext cx="3589047" cy="896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/>
              <a:t>DAY IN THE LIFE OF</a:t>
            </a:r>
          </a:p>
          <a:p>
            <a:pPr algn="ctr">
              <a:lnSpc>
                <a:spcPct val="80000"/>
              </a:lnSpc>
            </a:pPr>
            <a:r>
              <a:rPr lang="en-US" sz="3200" dirty="0"/>
              <a:t>A </a:t>
            </a:r>
            <a:r>
              <a:rPr lang="en-US" sz="3200" dirty="0">
                <a:solidFill>
                  <a:srgbClr val="800000"/>
                </a:solidFill>
              </a:rPr>
              <a:t>BATCH DEVELOPER</a:t>
            </a:r>
          </a:p>
        </p:txBody>
      </p:sp>
    </p:spTree>
    <p:extLst>
      <p:ext uri="{BB962C8B-B14F-4D97-AF65-F5344CB8AC3E}">
        <p14:creationId xmlns:p14="http://schemas.microsoft.com/office/powerpoint/2010/main" val="4002727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offee_27593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38"/>
          <a:stretch/>
        </p:blipFill>
        <p:spPr>
          <a:xfrm>
            <a:off x="-328183" y="952535"/>
            <a:ext cx="5143500" cy="40974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5317" y="1067031"/>
            <a:ext cx="3244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GET OUR </a:t>
            </a:r>
            <a:r>
              <a:rPr lang="en-US" sz="3600" dirty="0">
                <a:solidFill>
                  <a:srgbClr val="800000"/>
                </a:solidFill>
              </a:rPr>
              <a:t>COFFEE</a:t>
            </a:r>
          </a:p>
        </p:txBody>
      </p:sp>
    </p:spTree>
    <p:extLst>
      <p:ext uri="{BB962C8B-B14F-4D97-AF65-F5344CB8AC3E}">
        <p14:creationId xmlns:p14="http://schemas.microsoft.com/office/powerpoint/2010/main" val="419230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new year_970852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6"/>
          <a:stretch/>
        </p:blipFill>
        <p:spPr>
          <a:xfrm>
            <a:off x="0" y="415789"/>
            <a:ext cx="5143500" cy="44678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22875" y="1957989"/>
            <a:ext cx="30264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>
                <a:solidFill>
                  <a:srgbClr val="800000"/>
                </a:solidFill>
              </a:rPr>
              <a:t>2019!</a:t>
            </a:r>
          </a:p>
        </p:txBody>
      </p:sp>
    </p:spTree>
    <p:extLst>
      <p:ext uri="{BB962C8B-B14F-4D97-AF65-F5344CB8AC3E}">
        <p14:creationId xmlns:p14="http://schemas.microsoft.com/office/powerpoint/2010/main" val="3840312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/>
              <a:t>CHECK THE </a:t>
            </a:r>
            <a:r>
              <a:rPr lang="en-US" sz="3600" dirty="0">
                <a:solidFill>
                  <a:srgbClr val="800000"/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/>
              <a:t>OF THE </a:t>
            </a:r>
            <a:r>
              <a:rPr lang="en-US" sz="3600" dirty="0">
                <a:solidFill>
                  <a:srgbClr val="800000"/>
                </a:solidFill>
              </a:rPr>
              <a:t>EXISTING JOBS</a:t>
            </a:r>
          </a:p>
        </p:txBody>
      </p:sp>
      <p:pic>
        <p:nvPicPr>
          <p:cNvPr id="3" name="Picture 2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53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ADD A </a:t>
            </a:r>
            <a:r>
              <a:rPr lang="en-US" sz="3600" dirty="0">
                <a:solidFill>
                  <a:srgbClr val="800000"/>
                </a:solidFill>
              </a:rPr>
              <a:t>NEW FEATURE</a:t>
            </a:r>
          </a:p>
        </p:txBody>
      </p:sp>
    </p:spTree>
    <p:extLst>
      <p:ext uri="{BB962C8B-B14F-4D97-AF65-F5344CB8AC3E}">
        <p14:creationId xmlns:p14="http://schemas.microsoft.com/office/powerpoint/2010/main" val="1085223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/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</a:rPr>
              <a:t>PRODUCTION</a:t>
            </a:r>
            <a:r>
              <a:rPr lang="en-US" sz="3600" dirty="0"/>
              <a:t>!</a:t>
            </a:r>
          </a:p>
        </p:txBody>
      </p:sp>
      <p:pic>
        <p:nvPicPr>
          <p:cNvPr id="3" name="Picture 2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78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E8D40A4-DC99-6345-9262-AA8D8183A4F6}"/>
              </a:ext>
            </a:extLst>
          </p:cNvPr>
          <p:cNvGrpSpPr/>
          <p:nvPr/>
        </p:nvGrpSpPr>
        <p:grpSpPr>
          <a:xfrm>
            <a:off x="2451452" y="445205"/>
            <a:ext cx="4241097" cy="4253090"/>
            <a:chOff x="2451452" y="728801"/>
            <a:chExt cx="4241097" cy="42530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C767FB-21EF-D14D-8B88-FEBDB9C59049}"/>
                </a:ext>
              </a:extLst>
            </p:cNvPr>
            <p:cNvSpPr txBox="1"/>
            <p:nvPr/>
          </p:nvSpPr>
          <p:spPr>
            <a:xfrm>
              <a:off x="2451452" y="728801"/>
              <a:ext cx="424109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>
                  <a:solidFill>
                    <a:srgbClr val="1B2D0C"/>
                  </a:solidFill>
                </a:rPr>
                <a:t>SPRING BATCH </a:t>
              </a:r>
              <a:r>
                <a:rPr lang="en-US" sz="4200" dirty="0">
                  <a:solidFill>
                    <a:schemeClr val="bg1"/>
                  </a:solidFill>
                </a:rPr>
                <a:t>101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1D923C-E6A5-F141-9751-F799CAFBB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2484000" y="1467465"/>
              <a:ext cx="4176000" cy="3514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784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3F7AAE-D0FB-B540-982F-8E04915891C1}"/>
              </a:ext>
            </a:extLst>
          </p:cNvPr>
          <p:cNvSpPr txBox="1"/>
          <p:nvPr/>
        </p:nvSpPr>
        <p:spPr>
          <a:xfrm>
            <a:off x="1076633" y="1054510"/>
            <a:ext cx="6990735" cy="2541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40"/>
              </a:lnSpc>
            </a:pPr>
            <a:r>
              <a:rPr lang="en-US" sz="3200" i="1" dirty="0">
                <a:solidFill>
                  <a:schemeClr val="bg1"/>
                </a:solidFill>
              </a:rPr>
              <a:t>Batch processing</a:t>
            </a:r>
            <a:r>
              <a:rPr lang="en-US" sz="3200" dirty="0">
                <a:solidFill>
                  <a:srgbClr val="1B2D0C"/>
                </a:solidFill>
              </a:rPr>
              <a:t>, … is defined as the processing of a </a:t>
            </a:r>
            <a:r>
              <a:rPr lang="en-US" sz="3200" dirty="0">
                <a:solidFill>
                  <a:schemeClr val="bg1"/>
                </a:solidFill>
              </a:rPr>
              <a:t>finite amount of data without interaction or interruption </a:t>
            </a:r>
          </a:p>
          <a:p>
            <a:pPr>
              <a:lnSpc>
                <a:spcPts val="254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algn="r">
              <a:lnSpc>
                <a:spcPts val="2000"/>
              </a:lnSpc>
            </a:pPr>
            <a:r>
              <a:rPr lang="en-US" sz="2000" dirty="0">
                <a:solidFill>
                  <a:srgbClr val="1B2D0C"/>
                </a:solidFill>
              </a:rPr>
              <a:t>-- Michael Minella</a:t>
            </a:r>
          </a:p>
          <a:p>
            <a:pPr algn="r">
              <a:lnSpc>
                <a:spcPts val="2000"/>
              </a:lnSpc>
            </a:pPr>
            <a:r>
              <a:rPr lang="en-US" sz="2000" dirty="0">
                <a:solidFill>
                  <a:srgbClr val="1B2D0C"/>
                </a:solidFill>
              </a:rPr>
              <a:t>    The Definitive Guide to Spring Batch</a:t>
            </a:r>
          </a:p>
        </p:txBody>
      </p:sp>
    </p:spTree>
    <p:extLst>
      <p:ext uri="{BB962C8B-B14F-4D97-AF65-F5344CB8AC3E}">
        <p14:creationId xmlns:p14="http://schemas.microsoft.com/office/powerpoint/2010/main" val="3966349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26A3B2-C80C-6A47-8CC3-B057CB352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3835"/>
          <a:stretch/>
        </p:blipFill>
        <p:spPr>
          <a:xfrm>
            <a:off x="311560" y="879373"/>
            <a:ext cx="5143500" cy="44318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5D0758-A269-1848-B0AA-8E6562DA6BC0}"/>
              </a:ext>
            </a:extLst>
          </p:cNvPr>
          <p:cNvSpPr txBox="1"/>
          <p:nvPr/>
        </p:nvSpPr>
        <p:spPr>
          <a:xfrm>
            <a:off x="5840362" y="1541206"/>
            <a:ext cx="14830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LINGO</a:t>
            </a:r>
          </a:p>
        </p:txBody>
      </p:sp>
    </p:spTree>
    <p:extLst>
      <p:ext uri="{BB962C8B-B14F-4D97-AF65-F5344CB8AC3E}">
        <p14:creationId xmlns:p14="http://schemas.microsoft.com/office/powerpoint/2010/main" val="2636536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A08C93-2B42-A94D-ACA9-A1D844CDCCEC}"/>
              </a:ext>
            </a:extLst>
          </p:cNvPr>
          <p:cNvSpPr txBox="1"/>
          <p:nvPr/>
        </p:nvSpPr>
        <p:spPr>
          <a:xfrm>
            <a:off x="2890683" y="2571750"/>
            <a:ext cx="10342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JOB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21639-41EA-404E-915F-825588072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2527"/>
          <a:stretch/>
        </p:blipFill>
        <p:spPr>
          <a:xfrm rot="20170565">
            <a:off x="2704217" y="813926"/>
            <a:ext cx="4267815" cy="373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27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121639-41EA-404E-915F-825588072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2527"/>
          <a:stretch/>
        </p:blipFill>
        <p:spPr>
          <a:xfrm rot="20170565">
            <a:off x="2704217" y="813926"/>
            <a:ext cx="4267815" cy="37331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A08C93-2B42-A94D-ACA9-A1D844CDCCEC}"/>
              </a:ext>
            </a:extLst>
          </p:cNvPr>
          <p:cNvSpPr txBox="1"/>
          <p:nvPr/>
        </p:nvSpPr>
        <p:spPr>
          <a:xfrm>
            <a:off x="2890683" y="2571750"/>
            <a:ext cx="12602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5CD4B-50D9-5542-984E-2A13209DE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57944" t="34798" b="43855"/>
          <a:stretch/>
        </p:blipFill>
        <p:spPr>
          <a:xfrm rot="20170565">
            <a:off x="5095870" y="1791380"/>
            <a:ext cx="1794847" cy="91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07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C667E9-89E5-734E-B513-9E18639CB726}"/>
              </a:ext>
            </a:extLst>
          </p:cNvPr>
          <p:cNvSpPr txBox="1"/>
          <p:nvPr/>
        </p:nvSpPr>
        <p:spPr>
          <a:xfrm>
            <a:off x="2410928" y="730045"/>
            <a:ext cx="43221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TASKLET </a:t>
            </a:r>
            <a:r>
              <a:rPr lang="en-US" sz="4200" dirty="0">
                <a:solidFill>
                  <a:srgbClr val="1B2D0C"/>
                </a:solidFill>
              </a:rPr>
              <a:t>VS </a:t>
            </a:r>
            <a:r>
              <a:rPr lang="en-US" sz="4200" dirty="0">
                <a:solidFill>
                  <a:schemeClr val="bg1"/>
                </a:solidFill>
              </a:rPr>
              <a:t>CHUNK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B9803F-6591-F34B-82E1-588E726FF255}"/>
              </a:ext>
            </a:extLst>
          </p:cNvPr>
          <p:cNvGrpSpPr/>
          <p:nvPr/>
        </p:nvGrpSpPr>
        <p:grpSpPr>
          <a:xfrm>
            <a:off x="704040" y="1511710"/>
            <a:ext cx="7735921" cy="2816942"/>
            <a:chOff x="366474" y="1511710"/>
            <a:chExt cx="7735921" cy="28169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BD75399-0DFC-754C-8432-EAE453B92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4755177" y="1511710"/>
              <a:ext cx="3347218" cy="28169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13E449-FA6B-4B40-B263-5DE2CEB077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366474" y="1511710"/>
              <a:ext cx="3347218" cy="2816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0945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C568F-3514-B64E-9E81-B4D777447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5842"/>
          <a:stretch/>
        </p:blipFill>
        <p:spPr>
          <a:xfrm>
            <a:off x="3570954" y="250722"/>
            <a:ext cx="5143500" cy="4328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6645D7-FC1B-3840-A667-F1B16D38391C}"/>
              </a:ext>
            </a:extLst>
          </p:cNvPr>
          <p:cNvSpPr txBox="1"/>
          <p:nvPr/>
        </p:nvSpPr>
        <p:spPr>
          <a:xfrm>
            <a:off x="2138516" y="1445343"/>
            <a:ext cx="1241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1686423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256" y="0"/>
            <a:ext cx="10271198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2777" y="2351098"/>
            <a:ext cx="412400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ANY</a:t>
            </a:r>
            <a:r>
              <a:rPr lang="en-US" sz="4200" dirty="0"/>
              <a:t> </a:t>
            </a:r>
            <a:r>
              <a:rPr lang="en-US" sz="4200" dirty="0">
                <a:solidFill>
                  <a:schemeClr val="bg1"/>
                </a:solidFill>
              </a:rPr>
              <a:t>REPLICANTS</a:t>
            </a:r>
            <a:r>
              <a:rPr lang="en-US" sz="4200" dirty="0">
                <a:solidFill>
                  <a:srgbClr val="B9CDE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8992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94E351-9D8E-314B-9E91-B6965A6B3C23}"/>
              </a:ext>
            </a:extLst>
          </p:cNvPr>
          <p:cNvSpPr txBox="1"/>
          <p:nvPr/>
        </p:nvSpPr>
        <p:spPr>
          <a:xfrm>
            <a:off x="2153261" y="1445341"/>
            <a:ext cx="16610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CHUNK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70575-1C4E-DF43-9D7E-B8E98391D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5842"/>
          <a:stretch/>
        </p:blipFill>
        <p:spPr>
          <a:xfrm>
            <a:off x="4480685" y="1364226"/>
            <a:ext cx="3347218" cy="28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438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1CA934-14DC-5943-A723-365DDE320215}"/>
              </a:ext>
            </a:extLst>
          </p:cNvPr>
          <p:cNvSpPr txBox="1"/>
          <p:nvPr/>
        </p:nvSpPr>
        <p:spPr>
          <a:xfrm>
            <a:off x="1212747" y="460266"/>
            <a:ext cx="67185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FLOW </a:t>
            </a:r>
            <a:r>
              <a:rPr lang="en-US" sz="4200" dirty="0">
                <a:solidFill>
                  <a:srgbClr val="1B2D0C"/>
                </a:solidFill>
              </a:rPr>
              <a:t>OF STEPS/COMPONENTS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6147BA-13A5-5344-92AE-F9C701FE251F}"/>
              </a:ext>
            </a:extLst>
          </p:cNvPr>
          <p:cNvGrpSpPr/>
          <p:nvPr/>
        </p:nvGrpSpPr>
        <p:grpSpPr>
          <a:xfrm>
            <a:off x="792726" y="1467465"/>
            <a:ext cx="7558548" cy="2824316"/>
            <a:chOff x="1681316" y="1467465"/>
            <a:chExt cx="7558548" cy="282431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3CCF6E8-0DFF-9141-94B1-01F269A2F730}"/>
                </a:ext>
              </a:extLst>
            </p:cNvPr>
            <p:cNvGrpSpPr/>
            <p:nvPr/>
          </p:nvGrpSpPr>
          <p:grpSpPr>
            <a:xfrm>
              <a:off x="1681316" y="1467465"/>
              <a:ext cx="2433484" cy="2824316"/>
              <a:chOff x="1681316" y="1467465"/>
              <a:chExt cx="2433484" cy="282431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32A52A4-B7C0-854A-BD09-80380984165B}"/>
                  </a:ext>
                </a:extLst>
              </p:cNvPr>
              <p:cNvSpPr/>
              <p:nvPr/>
            </p:nvSpPr>
            <p:spPr>
              <a:xfrm>
                <a:off x="1681316" y="1467465"/>
                <a:ext cx="2433484" cy="2824316"/>
              </a:xfrm>
              <a:prstGeom prst="rect">
                <a:avLst/>
              </a:prstGeom>
              <a:solidFill>
                <a:srgbClr val="1B2D0C"/>
              </a:solidFill>
              <a:ln>
                <a:solidFill>
                  <a:srgbClr val="1B2D0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77CE4-2233-1142-8B88-F13772E01DDE}"/>
                  </a:ext>
                </a:extLst>
              </p:cNvPr>
              <p:cNvGrpSpPr/>
              <p:nvPr/>
            </p:nvGrpSpPr>
            <p:grpSpPr>
              <a:xfrm>
                <a:off x="1810364" y="1921600"/>
                <a:ext cx="2175388" cy="2204261"/>
                <a:chOff x="1810364" y="1386971"/>
                <a:chExt cx="2175388" cy="2204261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5F4EB4C6-0E09-E849-A425-D719F67FB0E1}"/>
                    </a:ext>
                  </a:extLst>
                </p:cNvPr>
                <p:cNvSpPr/>
                <p:nvPr/>
              </p:nvSpPr>
              <p:spPr>
                <a:xfrm>
                  <a:off x="1810364" y="1386971"/>
                  <a:ext cx="2175388" cy="722671"/>
                </a:xfrm>
                <a:prstGeom prst="rect">
                  <a:avLst/>
                </a:prstGeom>
                <a:solidFill>
                  <a:srgbClr val="2862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F5A3B95-1DAD-DE4B-85CF-C89D4764E6E8}"/>
                    </a:ext>
                  </a:extLst>
                </p:cNvPr>
                <p:cNvSpPr/>
                <p:nvPr/>
              </p:nvSpPr>
              <p:spPr>
                <a:xfrm>
                  <a:off x="1810364" y="2868561"/>
                  <a:ext cx="2175388" cy="722671"/>
                </a:xfrm>
                <a:prstGeom prst="rect">
                  <a:avLst/>
                </a:prstGeom>
                <a:solidFill>
                  <a:srgbClr val="A0DE74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FD80036-473C-5B45-A81E-55A76BC01869}"/>
                    </a:ext>
                  </a:extLst>
                </p:cNvPr>
                <p:cNvSpPr/>
                <p:nvPr/>
              </p:nvSpPr>
              <p:spPr>
                <a:xfrm>
                  <a:off x="1810364" y="2127766"/>
                  <a:ext cx="2175388" cy="722671"/>
                </a:xfrm>
                <a:prstGeom prst="rect">
                  <a:avLst/>
                </a:prstGeom>
                <a:solidFill>
                  <a:srgbClr val="41861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466F88-BD89-494B-85E6-9A1E5C08D218}"/>
                  </a:ext>
                </a:extLst>
              </p:cNvPr>
              <p:cNvSpPr txBox="1"/>
              <p:nvPr/>
            </p:nvSpPr>
            <p:spPr>
              <a:xfrm>
                <a:off x="1732936" y="153414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STEP1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0ECC80C-BDD5-8F47-9E5B-BE16D5A3730E}"/>
                </a:ext>
              </a:extLst>
            </p:cNvPr>
            <p:cNvGrpSpPr/>
            <p:nvPr/>
          </p:nvGrpSpPr>
          <p:grpSpPr>
            <a:xfrm>
              <a:off x="6806380" y="1467465"/>
              <a:ext cx="2433484" cy="2824316"/>
              <a:chOff x="1681316" y="1467465"/>
              <a:chExt cx="2433484" cy="282431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9336346-86C0-5340-8742-C9DC8892FAB2}"/>
                  </a:ext>
                </a:extLst>
              </p:cNvPr>
              <p:cNvSpPr/>
              <p:nvPr/>
            </p:nvSpPr>
            <p:spPr>
              <a:xfrm>
                <a:off x="1681316" y="1467465"/>
                <a:ext cx="2433484" cy="2824316"/>
              </a:xfrm>
              <a:prstGeom prst="rect">
                <a:avLst/>
              </a:prstGeom>
              <a:solidFill>
                <a:srgbClr val="1B2D0C"/>
              </a:solidFill>
              <a:ln>
                <a:solidFill>
                  <a:srgbClr val="1B2D0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0650896-444C-5B47-A6D0-33C67D7618A1}"/>
                  </a:ext>
                </a:extLst>
              </p:cNvPr>
              <p:cNvGrpSpPr/>
              <p:nvPr/>
            </p:nvGrpSpPr>
            <p:grpSpPr>
              <a:xfrm>
                <a:off x="1810364" y="1921600"/>
                <a:ext cx="2175388" cy="2204261"/>
                <a:chOff x="1810364" y="1386971"/>
                <a:chExt cx="2175388" cy="2204261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CDBCCA8-7E56-8742-B66A-0031D11CD0EC}"/>
                    </a:ext>
                  </a:extLst>
                </p:cNvPr>
                <p:cNvSpPr/>
                <p:nvPr/>
              </p:nvSpPr>
              <p:spPr>
                <a:xfrm>
                  <a:off x="1810364" y="1386971"/>
                  <a:ext cx="2175388" cy="722671"/>
                </a:xfrm>
                <a:prstGeom prst="rect">
                  <a:avLst/>
                </a:prstGeom>
                <a:solidFill>
                  <a:srgbClr val="2862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121C634-1867-9C44-9AFE-5B11D83317B2}"/>
                    </a:ext>
                  </a:extLst>
                </p:cNvPr>
                <p:cNvSpPr/>
                <p:nvPr/>
              </p:nvSpPr>
              <p:spPr>
                <a:xfrm>
                  <a:off x="1810364" y="2868561"/>
                  <a:ext cx="2175388" cy="722671"/>
                </a:xfrm>
                <a:prstGeom prst="rect">
                  <a:avLst/>
                </a:prstGeom>
                <a:solidFill>
                  <a:srgbClr val="A0DE74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286CC41-03C4-F24F-BABF-7A56514DF849}"/>
                    </a:ext>
                  </a:extLst>
                </p:cNvPr>
                <p:cNvSpPr/>
                <p:nvPr/>
              </p:nvSpPr>
              <p:spPr>
                <a:xfrm>
                  <a:off x="1810364" y="2127766"/>
                  <a:ext cx="2175388" cy="722671"/>
                </a:xfrm>
                <a:prstGeom prst="rect">
                  <a:avLst/>
                </a:prstGeom>
                <a:solidFill>
                  <a:srgbClr val="41861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D3ADE8-B563-E740-A366-10A6FF05C5E4}"/>
                  </a:ext>
                </a:extLst>
              </p:cNvPr>
              <p:cNvSpPr txBox="1"/>
              <p:nvPr/>
            </p:nvSpPr>
            <p:spPr>
              <a:xfrm>
                <a:off x="1732936" y="153414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STEP3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3240E5-AAFA-C243-AFF2-6AD4918EB11D}"/>
                </a:ext>
              </a:extLst>
            </p:cNvPr>
            <p:cNvGrpSpPr/>
            <p:nvPr/>
          </p:nvGrpSpPr>
          <p:grpSpPr>
            <a:xfrm>
              <a:off x="4243848" y="1467465"/>
              <a:ext cx="2433484" cy="2824316"/>
              <a:chOff x="1681316" y="1467465"/>
              <a:chExt cx="2433484" cy="282431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8E89CF-FA65-EF49-A16A-4B8E30A38F59}"/>
                  </a:ext>
                </a:extLst>
              </p:cNvPr>
              <p:cNvSpPr/>
              <p:nvPr/>
            </p:nvSpPr>
            <p:spPr>
              <a:xfrm>
                <a:off x="1681316" y="1467465"/>
                <a:ext cx="2433484" cy="2824316"/>
              </a:xfrm>
              <a:prstGeom prst="rect">
                <a:avLst/>
              </a:prstGeom>
              <a:solidFill>
                <a:srgbClr val="1B2D0C"/>
              </a:solidFill>
              <a:ln>
                <a:solidFill>
                  <a:srgbClr val="1B2D0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C589DFC-78A9-2B4F-8797-53B4421516CA}"/>
                  </a:ext>
                </a:extLst>
              </p:cNvPr>
              <p:cNvGrpSpPr/>
              <p:nvPr/>
            </p:nvGrpSpPr>
            <p:grpSpPr>
              <a:xfrm>
                <a:off x="1810364" y="1921600"/>
                <a:ext cx="2175388" cy="2204261"/>
                <a:chOff x="1810364" y="1386971"/>
                <a:chExt cx="2175388" cy="2204261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E1083F5-6143-1647-9F50-B608D4F0D78D}"/>
                    </a:ext>
                  </a:extLst>
                </p:cNvPr>
                <p:cNvSpPr/>
                <p:nvPr/>
              </p:nvSpPr>
              <p:spPr>
                <a:xfrm>
                  <a:off x="1810364" y="1386971"/>
                  <a:ext cx="2175388" cy="722671"/>
                </a:xfrm>
                <a:prstGeom prst="rect">
                  <a:avLst/>
                </a:prstGeom>
                <a:solidFill>
                  <a:srgbClr val="2862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64C581A-0759-B84E-AB40-AFFEDB20CEFD}"/>
                    </a:ext>
                  </a:extLst>
                </p:cNvPr>
                <p:cNvSpPr/>
                <p:nvPr/>
              </p:nvSpPr>
              <p:spPr>
                <a:xfrm>
                  <a:off x="1810364" y="2868561"/>
                  <a:ext cx="2175388" cy="722671"/>
                </a:xfrm>
                <a:prstGeom prst="rect">
                  <a:avLst/>
                </a:prstGeom>
                <a:solidFill>
                  <a:srgbClr val="A0DE74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6F83A00-ACEF-B349-A919-0745B88C4E90}"/>
                    </a:ext>
                  </a:extLst>
                </p:cNvPr>
                <p:cNvSpPr/>
                <p:nvPr/>
              </p:nvSpPr>
              <p:spPr>
                <a:xfrm>
                  <a:off x="1810364" y="2127766"/>
                  <a:ext cx="2175388" cy="722671"/>
                </a:xfrm>
                <a:prstGeom prst="rect">
                  <a:avLst/>
                </a:prstGeom>
                <a:solidFill>
                  <a:srgbClr val="41861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336064-7BD6-BE48-BCFA-6C5570EC8DD8}"/>
                  </a:ext>
                </a:extLst>
              </p:cNvPr>
              <p:cNvSpPr txBox="1"/>
              <p:nvPr/>
            </p:nvSpPr>
            <p:spPr>
              <a:xfrm>
                <a:off x="1732936" y="153414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STEP2</a:t>
                </a:r>
              </a:p>
            </p:txBody>
          </p:sp>
        </p:grp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9F46DE-4DAE-7042-A14E-76F50058CEFA}"/>
              </a:ext>
            </a:extLst>
          </p:cNvPr>
          <p:cNvCxnSpPr>
            <a:endCxn id="3" idx="1"/>
          </p:cNvCxnSpPr>
          <p:nvPr/>
        </p:nvCxnSpPr>
        <p:spPr>
          <a:xfrm>
            <a:off x="442452" y="2879623"/>
            <a:ext cx="35027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038ED4-CC45-2A4A-82C2-2FBAFA77D618}"/>
              </a:ext>
            </a:extLst>
          </p:cNvPr>
          <p:cNvCxnSpPr>
            <a:stCxn id="3" idx="3"/>
            <a:endCxn id="19" idx="1"/>
          </p:cNvCxnSpPr>
          <p:nvPr/>
        </p:nvCxnSpPr>
        <p:spPr>
          <a:xfrm>
            <a:off x="3226210" y="2879623"/>
            <a:ext cx="1290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6B4272-8B4F-9D4A-B373-2E082405203A}"/>
              </a:ext>
            </a:extLst>
          </p:cNvPr>
          <p:cNvCxnSpPr>
            <a:stCxn id="19" idx="3"/>
            <a:endCxn id="12" idx="1"/>
          </p:cNvCxnSpPr>
          <p:nvPr/>
        </p:nvCxnSpPr>
        <p:spPr>
          <a:xfrm>
            <a:off x="5788742" y="2879623"/>
            <a:ext cx="1290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917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7EBAA3-051B-9F4B-85E6-CC6E059CA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4656" y="217891"/>
            <a:ext cx="5314689" cy="47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0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441323-17AA-D449-86FA-DF0D92670925}"/>
              </a:ext>
            </a:extLst>
          </p:cNvPr>
          <p:cNvSpPr txBox="1"/>
          <p:nvPr/>
        </p:nvSpPr>
        <p:spPr>
          <a:xfrm>
            <a:off x="219070" y="165297"/>
            <a:ext cx="34259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>
                    <a:lumMod val="95000"/>
                  </a:schemeClr>
                </a:solidFill>
              </a:rPr>
              <a:t>ARCHITECTURE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C07677-134B-FF46-B63B-C5A68C943CBC}"/>
              </a:ext>
            </a:extLst>
          </p:cNvPr>
          <p:cNvGrpSpPr/>
          <p:nvPr/>
        </p:nvGrpSpPr>
        <p:grpSpPr>
          <a:xfrm>
            <a:off x="877529" y="534629"/>
            <a:ext cx="7388942" cy="4074243"/>
            <a:chOff x="877529" y="534629"/>
            <a:chExt cx="7388942" cy="407424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2F5308-5B71-B24E-A54F-0C1356F612B2}"/>
                </a:ext>
              </a:extLst>
            </p:cNvPr>
            <p:cNvGrpSpPr/>
            <p:nvPr/>
          </p:nvGrpSpPr>
          <p:grpSpPr>
            <a:xfrm>
              <a:off x="877529" y="534629"/>
              <a:ext cx="7388942" cy="4074243"/>
              <a:chOff x="877529" y="357648"/>
              <a:chExt cx="7388942" cy="4074243"/>
            </a:xfrm>
          </p:grpSpPr>
          <p:sp>
            <p:nvSpPr>
              <p:cNvPr id="4" name="Can 3">
                <a:extLst>
                  <a:ext uri="{FF2B5EF4-FFF2-40B4-BE49-F238E27FC236}">
                    <a16:creationId xmlns:a16="http://schemas.microsoft.com/office/drawing/2014/main" id="{E77BCAC5-4C1C-7C40-9853-41D7694CE544}"/>
                  </a:ext>
                </a:extLst>
              </p:cNvPr>
              <p:cNvSpPr/>
              <p:nvPr/>
            </p:nvSpPr>
            <p:spPr>
              <a:xfrm>
                <a:off x="1721874" y="3060291"/>
                <a:ext cx="5700252" cy="1371600"/>
              </a:xfrm>
              <a:prstGeom prst="can">
                <a:avLst/>
              </a:prstGeom>
              <a:solidFill>
                <a:srgbClr val="59A52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JobRepository</a:t>
                </a:r>
                <a:endParaRPr lang="en-US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AA50F51-3739-F84D-A462-0F0B29555F4A}"/>
                  </a:ext>
                </a:extLst>
              </p:cNvPr>
              <p:cNvGrpSpPr/>
              <p:nvPr/>
            </p:nvGrpSpPr>
            <p:grpSpPr>
              <a:xfrm>
                <a:off x="877529" y="357648"/>
                <a:ext cx="7388942" cy="2249130"/>
                <a:chOff x="1607574" y="357648"/>
                <a:chExt cx="7388942" cy="224913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FE36709-E23C-0645-8929-87E7E6A8E494}"/>
                    </a:ext>
                  </a:extLst>
                </p:cNvPr>
                <p:cNvSpPr/>
                <p:nvPr/>
              </p:nvSpPr>
              <p:spPr>
                <a:xfrm>
                  <a:off x="1607574" y="1128252"/>
                  <a:ext cx="1703439" cy="707922"/>
                </a:xfrm>
                <a:prstGeom prst="rect">
                  <a:avLst/>
                </a:prstGeom>
                <a:solidFill>
                  <a:srgbClr val="2F5B1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JobLauncher</a:t>
                  </a:r>
                  <a:endParaRPr lang="en-US" b="1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1C1E2CB-BE9A-364A-BF75-A583981ECA1F}"/>
                    </a:ext>
                  </a:extLst>
                </p:cNvPr>
                <p:cNvSpPr/>
                <p:nvPr/>
              </p:nvSpPr>
              <p:spPr>
                <a:xfrm>
                  <a:off x="4994787" y="1128252"/>
                  <a:ext cx="1378974" cy="707922"/>
                </a:xfrm>
                <a:prstGeom prst="rect">
                  <a:avLst/>
                </a:prstGeom>
                <a:solidFill>
                  <a:srgbClr val="1B2D0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Step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EF200C1-7C6E-6544-95E0-355F132A2F71}"/>
                    </a:ext>
                  </a:extLst>
                </p:cNvPr>
                <p:cNvSpPr/>
                <p:nvPr/>
              </p:nvSpPr>
              <p:spPr>
                <a:xfrm>
                  <a:off x="3463413" y="1128252"/>
                  <a:ext cx="1378974" cy="707922"/>
                </a:xfrm>
                <a:prstGeom prst="rect">
                  <a:avLst/>
                </a:prstGeom>
                <a:solidFill>
                  <a:srgbClr val="41861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Job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DF84695-0F75-FD4C-859C-7F6539C9AEA1}"/>
                    </a:ext>
                  </a:extLst>
                </p:cNvPr>
                <p:cNvSpPr/>
                <p:nvPr/>
              </p:nvSpPr>
              <p:spPr>
                <a:xfrm>
                  <a:off x="7005484" y="1128252"/>
                  <a:ext cx="1991032" cy="707922"/>
                </a:xfrm>
                <a:prstGeom prst="rect">
                  <a:avLst/>
                </a:prstGeom>
                <a:solidFill>
                  <a:srgbClr val="A0DE7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8F3C152-6786-7844-93F5-73FB5ED61E63}"/>
                    </a:ext>
                  </a:extLst>
                </p:cNvPr>
                <p:cNvSpPr/>
                <p:nvPr/>
              </p:nvSpPr>
              <p:spPr>
                <a:xfrm>
                  <a:off x="7005483" y="357648"/>
                  <a:ext cx="1991032" cy="707922"/>
                </a:xfrm>
                <a:prstGeom prst="rect">
                  <a:avLst/>
                </a:prstGeom>
                <a:solidFill>
                  <a:srgbClr val="A0DE7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A7B5C4F-DC44-2E47-B7F9-B78569771112}"/>
                    </a:ext>
                  </a:extLst>
                </p:cNvPr>
                <p:cNvSpPr/>
                <p:nvPr/>
              </p:nvSpPr>
              <p:spPr>
                <a:xfrm>
                  <a:off x="7005483" y="1898856"/>
                  <a:ext cx="1991031" cy="707922"/>
                </a:xfrm>
                <a:prstGeom prst="rect">
                  <a:avLst/>
                </a:prstGeom>
                <a:solidFill>
                  <a:srgbClr val="A0DE7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86FE05-94E9-7345-91B7-C7BCD5452F6C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580968" y="1659194"/>
              <a:ext cx="1524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344513-5740-5542-8519-CE71361A2BCB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4112342" y="1659194"/>
              <a:ext cx="152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91317E-C943-D544-81F7-8F4530FFF19F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 flipV="1">
              <a:off x="5643716" y="888590"/>
              <a:ext cx="631722" cy="7706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27C98A-D8D6-F345-8038-36BC20909DC9}"/>
                </a:ext>
              </a:extLst>
            </p:cNvPr>
            <p:cNvCxnSpPr>
              <a:stCxn id="8" idx="1"/>
              <a:endCxn id="6" idx="3"/>
            </p:cNvCxnSpPr>
            <p:nvPr/>
          </p:nvCxnSpPr>
          <p:spPr>
            <a:xfrm flipH="1">
              <a:off x="5643716" y="1659194"/>
              <a:ext cx="63172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D3DDDF9-8606-8742-865F-EC33BD6DE49E}"/>
                </a:ext>
              </a:extLst>
            </p:cNvPr>
            <p:cNvCxnSpPr>
              <a:stCxn id="10" idx="1"/>
            </p:cNvCxnSpPr>
            <p:nvPr/>
          </p:nvCxnSpPr>
          <p:spPr>
            <a:xfrm flipH="1" flipV="1">
              <a:off x="5643716" y="1659194"/>
              <a:ext cx="631722" cy="7706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45CEF65E-6B83-B34C-9D5B-E956F195C44C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rot="16200000" flipH="1">
              <a:off x="3311628" y="2124381"/>
              <a:ext cx="1371598" cy="1149145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4336A73F-8F36-2E48-BC89-9964D5F98FAF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5400000">
              <a:off x="4077315" y="2507841"/>
              <a:ext cx="1371600" cy="382229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14208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78602" y="748420"/>
            <a:ext cx="432852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CHECK THE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STATUS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OF THE </a:t>
            </a:r>
            <a:r>
              <a:rPr lang="en-US" sz="3600" dirty="0">
                <a:solidFill>
                  <a:srgbClr val="DCE6F2"/>
                </a:solidFill>
              </a:rPr>
              <a:t>EXISTING JOBS</a:t>
            </a:r>
          </a:p>
        </p:txBody>
      </p:sp>
      <p:pic>
        <p:nvPicPr>
          <p:cNvPr id="6" name="Picture 5" descr="noun_status_213496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 rot="20579790">
            <a:off x="483267" y="450663"/>
            <a:ext cx="4605325" cy="39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140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43240" y="3521820"/>
            <a:ext cx="4516987" cy="743749"/>
            <a:chOff x="2142051" y="2915297"/>
            <a:chExt cx="4516987" cy="743749"/>
          </a:xfrm>
        </p:grpSpPr>
        <p:pic>
          <p:nvPicPr>
            <p:cNvPr id="10" name="Picture 9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</a:p>
          </p:txBody>
        </p:sp>
      </p:grpSp>
      <p:pic>
        <p:nvPicPr>
          <p:cNvPr id="4" name="Picture 3" descr="noun_727288_cc.pn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1589774" y="1790958"/>
            <a:ext cx="1623462" cy="141183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20791" y="365334"/>
            <a:ext cx="4161033" cy="1109774"/>
            <a:chOff x="2720806" y="1140326"/>
            <a:chExt cx="3776257" cy="883478"/>
          </a:xfrm>
        </p:grpSpPr>
        <p:pic>
          <p:nvPicPr>
            <p:cNvPr id="8" name="Picture 7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6" y="1140326"/>
              <a:ext cx="3776257" cy="88347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138299" y="1233494"/>
              <a:ext cx="3150557" cy="686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Batch/Spring Cloud Task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466399" y="551063"/>
            <a:ext cx="3084132" cy="758920"/>
            <a:chOff x="5934195" y="656942"/>
            <a:chExt cx="3084132" cy="758920"/>
          </a:xfrm>
        </p:grpSpPr>
        <p:pic>
          <p:nvPicPr>
            <p:cNvPr id="12" name="Picture 1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59156" y="809563"/>
              <a:ext cx="24801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RSocket</a:t>
              </a:r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 Proxy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402754" y="1767925"/>
            <a:ext cx="3218272" cy="883478"/>
            <a:chOff x="2720807" y="1140326"/>
            <a:chExt cx="3218272" cy="883478"/>
          </a:xfrm>
        </p:grpSpPr>
        <p:pic>
          <p:nvPicPr>
            <p:cNvPr id="22" name="Picture 2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7" y="1140326"/>
              <a:ext cx="3218272" cy="88347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433117" y="1338157"/>
              <a:ext cx="2306964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Prometheus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037934" y="3199445"/>
            <a:ext cx="1947912" cy="743749"/>
            <a:chOff x="2142052" y="2915297"/>
            <a:chExt cx="1947912" cy="743749"/>
          </a:xfrm>
        </p:grpSpPr>
        <p:pic>
          <p:nvPicPr>
            <p:cNvPr id="28" name="Picture 27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2" y="2915297"/>
              <a:ext cx="1947912" cy="743749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2337722" y="3039606"/>
              <a:ext cx="147989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Grafana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31" name="Straight Arrow Connector 30"/>
          <p:cNvCxnSpPr>
            <a:cxnSpLocks/>
            <a:stCxn id="8" idx="0"/>
            <a:endCxn id="4" idx="0"/>
          </p:cNvCxnSpPr>
          <p:nvPr/>
        </p:nvCxnSpPr>
        <p:spPr>
          <a:xfrm>
            <a:off x="2401307" y="1475108"/>
            <a:ext cx="198" cy="31585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0"/>
            <a:endCxn id="4" idx="2"/>
          </p:cNvCxnSpPr>
          <p:nvPr/>
        </p:nvCxnSpPr>
        <p:spPr>
          <a:xfrm flipH="1" flipV="1">
            <a:off x="2401505" y="3202794"/>
            <a:ext cx="229" cy="319026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cxnSpLocks/>
            <a:stCxn id="8" idx="1"/>
            <a:endCxn id="12" idx="1"/>
          </p:cNvCxnSpPr>
          <p:nvPr/>
        </p:nvCxnSpPr>
        <p:spPr>
          <a:xfrm>
            <a:off x="4481824" y="920221"/>
            <a:ext cx="984575" cy="1030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2" idx="2"/>
            <a:endCxn id="22" idx="2"/>
          </p:cNvCxnSpPr>
          <p:nvPr/>
        </p:nvCxnSpPr>
        <p:spPr>
          <a:xfrm>
            <a:off x="7008465" y="1309983"/>
            <a:ext cx="3425" cy="457942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0"/>
            <a:endCxn id="28" idx="0"/>
          </p:cNvCxnSpPr>
          <p:nvPr/>
        </p:nvCxnSpPr>
        <p:spPr>
          <a:xfrm>
            <a:off x="7011890" y="2651403"/>
            <a:ext cx="0" cy="5480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04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lueprint_156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750"/>
          <a:stretch/>
        </p:blipFill>
        <p:spPr>
          <a:xfrm>
            <a:off x="1752208" y="774847"/>
            <a:ext cx="5143500" cy="41276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73480" y="635023"/>
            <a:ext cx="399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151A3C"/>
                </a:solidFill>
              </a:rPr>
              <a:t>ADD A 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NEW FEATURE</a:t>
            </a:r>
          </a:p>
        </p:txBody>
      </p:sp>
    </p:spTree>
    <p:extLst>
      <p:ext uri="{BB962C8B-B14F-4D97-AF65-F5344CB8AC3E}">
        <p14:creationId xmlns:p14="http://schemas.microsoft.com/office/powerpoint/2010/main" val="15322976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46882" y="786813"/>
            <a:ext cx="3702387" cy="3564516"/>
            <a:chOff x="69516" y="1281320"/>
            <a:chExt cx="3702387" cy="3564516"/>
          </a:xfrm>
        </p:grpSpPr>
        <p:grpSp>
          <p:nvGrpSpPr>
            <p:cNvPr id="7" name="Group 6"/>
            <p:cNvGrpSpPr/>
            <p:nvPr/>
          </p:nvGrpSpPr>
          <p:grpSpPr>
            <a:xfrm>
              <a:off x="69516" y="1281320"/>
              <a:ext cx="3702387" cy="3564516"/>
              <a:chOff x="2720803" y="1085549"/>
              <a:chExt cx="3702387" cy="1101833"/>
            </a:xfrm>
          </p:grpSpPr>
          <p:pic>
            <p:nvPicPr>
              <p:cNvPr id="8" name="Picture 7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3" y="1085549"/>
                <a:ext cx="3702387" cy="1101833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206331" y="1252190"/>
                <a:ext cx="1039984" cy="14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Step1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55044" y="2358017"/>
              <a:ext cx="2937384" cy="758920"/>
              <a:chOff x="5934195" y="798988"/>
              <a:chExt cx="3330133" cy="758920"/>
            </a:xfrm>
          </p:grpSpPr>
          <p:pic>
            <p:nvPicPr>
              <p:cNvPr id="11" name="Picture 10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195" y="798988"/>
                <a:ext cx="3330133" cy="758920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56273" y="938863"/>
                <a:ext cx="209544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ItemReader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755936" y="3436701"/>
              <a:ext cx="2361677" cy="743749"/>
              <a:chOff x="1728287" y="2799883"/>
              <a:chExt cx="2361677" cy="743749"/>
            </a:xfrm>
          </p:grpSpPr>
          <p:pic>
            <p:nvPicPr>
              <p:cNvPr id="17" name="Picture 16" descr="filled-box3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8287" y="2799883"/>
                <a:ext cx="2361677" cy="743749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802707" y="2924192"/>
                <a:ext cx="200567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ItemWriter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AC0263-B5F9-1D43-BB39-77139D3DC349}"/>
              </a:ext>
            </a:extLst>
          </p:cNvPr>
          <p:cNvGrpSpPr/>
          <p:nvPr/>
        </p:nvGrpSpPr>
        <p:grpSpPr>
          <a:xfrm>
            <a:off x="4894731" y="792172"/>
            <a:ext cx="3702387" cy="3564516"/>
            <a:chOff x="4894731" y="792172"/>
            <a:chExt cx="3702387" cy="3564516"/>
          </a:xfrm>
        </p:grpSpPr>
        <p:grpSp>
          <p:nvGrpSpPr>
            <p:cNvPr id="26" name="Group 25"/>
            <p:cNvGrpSpPr/>
            <p:nvPr/>
          </p:nvGrpSpPr>
          <p:grpSpPr>
            <a:xfrm>
              <a:off x="4894731" y="792172"/>
              <a:ext cx="3702387" cy="3564516"/>
              <a:chOff x="2720803" y="1085549"/>
              <a:chExt cx="3702387" cy="1101833"/>
            </a:xfrm>
          </p:grpSpPr>
          <p:pic>
            <p:nvPicPr>
              <p:cNvPr id="36" name="Picture 35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3" y="1085549"/>
                <a:ext cx="3702387" cy="1101833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3206330" y="1252190"/>
                <a:ext cx="1280133" cy="1474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Step2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5380259" y="2286263"/>
              <a:ext cx="2937384" cy="758920"/>
              <a:chOff x="5934195" y="656942"/>
              <a:chExt cx="3330133" cy="758920"/>
            </a:xfrm>
          </p:grpSpPr>
          <p:pic>
            <p:nvPicPr>
              <p:cNvPr id="34" name="Picture 33" descr="filled-box1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34195" y="656942"/>
                <a:ext cx="3330133" cy="758920"/>
              </a:xfrm>
              <a:prstGeom prst="rect">
                <a:avLst/>
              </a:prstGeom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6790509" y="791015"/>
                <a:ext cx="1517839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Tasklet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</p:grpSp>
      <p:cxnSp>
        <p:nvCxnSpPr>
          <p:cNvPr id="39" name="Straight Arrow Connector 38"/>
          <p:cNvCxnSpPr>
            <a:stCxn id="8" idx="1"/>
            <a:endCxn id="36" idx="3"/>
          </p:cNvCxnSpPr>
          <p:nvPr/>
        </p:nvCxnSpPr>
        <p:spPr>
          <a:xfrm>
            <a:off x="4249269" y="2569071"/>
            <a:ext cx="645462" cy="535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67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74711" y="2073152"/>
            <a:ext cx="26979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151A3C"/>
                </a:solidFill>
              </a:rPr>
              <a:t>GO TO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PRODUCTION</a:t>
            </a:r>
            <a:r>
              <a:rPr lang="en-US" sz="3600" dirty="0">
                <a:solidFill>
                  <a:srgbClr val="151A3C"/>
                </a:solidFill>
              </a:rPr>
              <a:t>!</a:t>
            </a:r>
          </a:p>
        </p:txBody>
      </p:sp>
      <p:pic>
        <p:nvPicPr>
          <p:cNvPr id="4" name="Picture 3" descr="noun_Gear_133519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30"/>
          <a:stretch/>
        </p:blipFill>
        <p:spPr>
          <a:xfrm rot="15886454">
            <a:off x="221360" y="339094"/>
            <a:ext cx="5143500" cy="44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61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3688" y="3256230"/>
            <a:ext cx="4516987" cy="743749"/>
            <a:chOff x="2142051" y="2915297"/>
            <a:chExt cx="4516987" cy="743749"/>
          </a:xfrm>
        </p:grpSpPr>
        <p:pic>
          <p:nvPicPr>
            <p:cNvPr id="3" name="Picture 2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68332" y="1079841"/>
            <a:ext cx="1971509" cy="815405"/>
            <a:chOff x="2720805" y="1140326"/>
            <a:chExt cx="1971509" cy="649134"/>
          </a:xfrm>
        </p:grpSpPr>
        <p:pic>
          <p:nvPicPr>
            <p:cNvPr id="7" name="Picture 6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5" y="1140326"/>
              <a:ext cx="1971509" cy="64913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38300" y="1233494"/>
              <a:ext cx="1312118" cy="37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Github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69109" y="1079841"/>
            <a:ext cx="3084132" cy="758920"/>
            <a:chOff x="5934195" y="656942"/>
            <a:chExt cx="3084132" cy="758920"/>
          </a:xfrm>
        </p:grpSpPr>
        <p:pic>
          <p:nvPicPr>
            <p:cNvPr id="10" name="Picture 9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59156" y="809563"/>
              <a:ext cx="145424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CircleCI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095984" y="3180181"/>
            <a:ext cx="3734329" cy="883478"/>
            <a:chOff x="2420625" y="1140326"/>
            <a:chExt cx="3734329" cy="883478"/>
          </a:xfrm>
        </p:grpSpPr>
        <p:pic>
          <p:nvPicPr>
            <p:cNvPr id="13" name="Picture 12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420625" y="1140326"/>
              <a:ext cx="3643615" cy="88347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784452" y="1338157"/>
              <a:ext cx="337050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Maven Repository</a:t>
              </a:r>
            </a:p>
          </p:txBody>
        </p:sp>
      </p:grpSp>
      <p:cxnSp>
        <p:nvCxnSpPr>
          <p:cNvPr id="24" name="Straight Arrow Connector 23"/>
          <p:cNvCxnSpPr>
            <a:stCxn id="7" idx="1"/>
            <a:endCxn id="10" idx="1"/>
          </p:cNvCxnSpPr>
          <p:nvPr/>
        </p:nvCxnSpPr>
        <p:spPr>
          <a:xfrm flipV="1">
            <a:off x="3039841" y="1459301"/>
            <a:ext cx="2329268" cy="282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  <a:stCxn id="10" idx="2"/>
            <a:endCxn id="13" idx="2"/>
          </p:cNvCxnSpPr>
          <p:nvPr/>
        </p:nvCxnSpPr>
        <p:spPr>
          <a:xfrm>
            <a:off x="6911175" y="1838761"/>
            <a:ext cx="6616" cy="134142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2"/>
            <a:endCxn id="3" idx="0"/>
          </p:cNvCxnSpPr>
          <p:nvPr/>
        </p:nvCxnSpPr>
        <p:spPr>
          <a:xfrm flipH="1">
            <a:off x="2572182" y="1838761"/>
            <a:ext cx="4338993" cy="141746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3"/>
            <a:endCxn id="13" idx="3"/>
          </p:cNvCxnSpPr>
          <p:nvPr/>
        </p:nvCxnSpPr>
        <p:spPr>
          <a:xfrm flipV="1">
            <a:off x="4830675" y="3621920"/>
            <a:ext cx="265309" cy="6185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4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0860" y="2248585"/>
            <a:ext cx="6282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800000"/>
                </a:solidFill>
              </a:rPr>
              <a:t>HOVERBOARDS</a:t>
            </a:r>
            <a:r>
              <a:rPr lang="en-US" sz="3600" dirty="0"/>
              <a:t> OR </a:t>
            </a:r>
            <a:r>
              <a:rPr lang="en-US" sz="3600" dirty="0">
                <a:solidFill>
                  <a:srgbClr val="800000"/>
                </a:solidFill>
              </a:rPr>
              <a:t>FLYING CARS</a:t>
            </a:r>
            <a:r>
              <a:rPr lang="en-US" sz="3600" dirty="0"/>
              <a:t>?</a:t>
            </a:r>
          </a:p>
        </p:txBody>
      </p:sp>
      <p:pic>
        <p:nvPicPr>
          <p:cNvPr id="3" name="Picture 2" descr="noun_futuristic car_86000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7" b="23130"/>
          <a:stretch/>
        </p:blipFill>
        <p:spPr>
          <a:xfrm rot="20848693">
            <a:off x="4724336" y="-36737"/>
            <a:ext cx="3217249" cy="2217733"/>
          </a:xfrm>
          <a:prstGeom prst="rect">
            <a:avLst/>
          </a:prstGeom>
        </p:spPr>
      </p:pic>
      <p:pic>
        <p:nvPicPr>
          <p:cNvPr id="4" name="Picture 3" descr="noun_Skateboard_189967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37"/>
          <a:stretch/>
        </p:blipFill>
        <p:spPr>
          <a:xfrm flipH="1">
            <a:off x="376404" y="2894916"/>
            <a:ext cx="2508068" cy="19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1751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3688" y="3256230"/>
            <a:ext cx="4516987" cy="743749"/>
            <a:chOff x="2142051" y="2915297"/>
            <a:chExt cx="4516987" cy="743749"/>
          </a:xfrm>
        </p:grpSpPr>
        <p:pic>
          <p:nvPicPr>
            <p:cNvPr id="3" name="Picture 2" descr="filled-box3.pn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341758" y="3039606"/>
              <a:ext cx="389080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 Data Flow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068332" y="1079841"/>
            <a:ext cx="1971509" cy="815405"/>
            <a:chOff x="2720805" y="1140326"/>
            <a:chExt cx="1971509" cy="649134"/>
          </a:xfrm>
        </p:grpSpPr>
        <p:pic>
          <p:nvPicPr>
            <p:cNvPr id="7" name="Picture 6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5" y="1140326"/>
              <a:ext cx="1971509" cy="64913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38300" y="1233494"/>
              <a:ext cx="1312118" cy="379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Github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69109" y="1079841"/>
            <a:ext cx="3084132" cy="758920"/>
            <a:chOff x="5934195" y="656942"/>
            <a:chExt cx="3084132" cy="758920"/>
          </a:xfrm>
        </p:grpSpPr>
        <p:pic>
          <p:nvPicPr>
            <p:cNvPr id="10" name="Picture 9" descr="filled-box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195" y="656942"/>
              <a:ext cx="3084132" cy="75892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259156" y="809563"/>
              <a:ext cx="145424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CircleCI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24" name="Straight Arrow Connector 23"/>
          <p:cNvCxnSpPr>
            <a:stCxn id="7" idx="1"/>
            <a:endCxn id="10" idx="1"/>
          </p:cNvCxnSpPr>
          <p:nvPr/>
        </p:nvCxnSpPr>
        <p:spPr>
          <a:xfrm flipV="1">
            <a:off x="3039841" y="1459301"/>
            <a:ext cx="2329268" cy="2824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0" idx="2"/>
            <a:endCxn id="3" idx="0"/>
          </p:cNvCxnSpPr>
          <p:nvPr/>
        </p:nvCxnSpPr>
        <p:spPr>
          <a:xfrm flipH="1">
            <a:off x="2572182" y="1838761"/>
            <a:ext cx="4338993" cy="1417469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3"/>
            <a:endCxn id="13" idx="3"/>
          </p:cNvCxnSpPr>
          <p:nvPr/>
        </p:nvCxnSpPr>
        <p:spPr>
          <a:xfrm flipV="1">
            <a:off x="4830675" y="3621920"/>
            <a:ext cx="265309" cy="6185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ABE7AE1-BBF2-5349-99A2-EE4B9CD24A71}"/>
              </a:ext>
            </a:extLst>
          </p:cNvPr>
          <p:cNvGrpSpPr/>
          <p:nvPr/>
        </p:nvGrpSpPr>
        <p:grpSpPr>
          <a:xfrm>
            <a:off x="5095984" y="3180181"/>
            <a:ext cx="3643615" cy="883478"/>
            <a:chOff x="5095984" y="3180181"/>
            <a:chExt cx="3643615" cy="883478"/>
          </a:xfrm>
        </p:grpSpPr>
        <p:grpSp>
          <p:nvGrpSpPr>
            <p:cNvPr id="12" name="Group 11"/>
            <p:cNvGrpSpPr/>
            <p:nvPr/>
          </p:nvGrpSpPr>
          <p:grpSpPr>
            <a:xfrm>
              <a:off x="5095984" y="3180181"/>
              <a:ext cx="3643615" cy="883478"/>
              <a:chOff x="2420625" y="1140326"/>
              <a:chExt cx="3643615" cy="883478"/>
            </a:xfrm>
          </p:grpSpPr>
          <p:pic>
            <p:nvPicPr>
              <p:cNvPr id="13" name="Picture 12" descr="filled-box10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420625" y="1140326"/>
                <a:ext cx="3643615" cy="883478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3145473" y="1349722"/>
                <a:ext cx="168850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 err="1">
                    <a:solidFill>
                      <a:schemeClr val="bg1"/>
                    </a:solidFill>
                    <a:latin typeface="FFF Tusj Bold"/>
                    <a:cs typeface="FFF Tusj Bold"/>
                  </a:rPr>
                  <a:t>jitpack.io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A42216-956E-174C-8C81-29352EC0E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74644" y="3341117"/>
              <a:ext cx="513949" cy="513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421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Binoculars_22637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59"/>
          <a:stretch/>
        </p:blipFill>
        <p:spPr>
          <a:xfrm>
            <a:off x="263013" y="453589"/>
            <a:ext cx="5143500" cy="43998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43827" y="1020573"/>
            <a:ext cx="3151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LOOKING </a:t>
            </a:r>
            <a:r>
              <a:rPr lang="en-US" sz="3600" dirty="0">
                <a:solidFill>
                  <a:srgbClr val="800000"/>
                </a:solidFill>
              </a:rPr>
              <a:t>AHEAD</a:t>
            </a:r>
          </a:p>
        </p:txBody>
      </p:sp>
    </p:spTree>
    <p:extLst>
      <p:ext uri="{BB962C8B-B14F-4D97-AF65-F5344CB8AC3E}">
        <p14:creationId xmlns:p14="http://schemas.microsoft.com/office/powerpoint/2010/main" val="535674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7436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BATCH</a:t>
            </a: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4.2.0.RELEASE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640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27215" y="625938"/>
            <a:ext cx="8289571" cy="3891625"/>
            <a:chOff x="474675" y="446425"/>
            <a:chExt cx="8289571" cy="3891625"/>
          </a:xfrm>
        </p:grpSpPr>
        <p:sp>
          <p:nvSpPr>
            <p:cNvPr id="4" name="TextBox 3"/>
            <p:cNvSpPr txBox="1"/>
            <p:nvPr/>
          </p:nvSpPr>
          <p:spPr>
            <a:xfrm>
              <a:off x="4719549" y="890688"/>
              <a:ext cx="404469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PERFORMANCE</a:t>
              </a:r>
            </a:p>
          </p:txBody>
        </p:sp>
        <p:pic>
          <p:nvPicPr>
            <p:cNvPr id="2" name="Picture 1" descr="noun_performance_1246094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085"/>
            <a:stretch/>
          </p:blipFill>
          <p:spPr>
            <a:xfrm>
              <a:off x="474675" y="446425"/>
              <a:ext cx="4529627" cy="3891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92654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CE680A-42EF-6149-BDD7-AA26B69F2578}"/>
              </a:ext>
            </a:extLst>
          </p:cNvPr>
          <p:cNvSpPr txBox="1"/>
          <p:nvPr/>
        </p:nvSpPr>
        <p:spPr>
          <a:xfrm>
            <a:off x="1143401" y="641556"/>
            <a:ext cx="68571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rgbClr val="1B2D0C"/>
                </a:solidFill>
              </a:rPr>
              <a:t>ENHANCED </a:t>
            </a:r>
            <a:r>
              <a:rPr lang="en-US" sz="4200" dirty="0">
                <a:solidFill>
                  <a:schemeClr val="bg1"/>
                </a:solidFill>
              </a:rPr>
              <a:t>STEP PARTITIONING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E4247-9B2F-E84A-B98B-7501DF6A2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40" y="1581730"/>
            <a:ext cx="6863919" cy="262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190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40C169-D7C7-6947-9661-FC624CB86674}"/>
              </a:ext>
            </a:extLst>
          </p:cNvPr>
          <p:cNvSpPr txBox="1"/>
          <p:nvPr/>
        </p:nvSpPr>
        <p:spPr>
          <a:xfrm>
            <a:off x="698151" y="648931"/>
            <a:ext cx="77476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1B2D0C"/>
                </a:solidFill>
              </a:rPr>
              <a:t>IMPROVED </a:t>
            </a:r>
            <a:r>
              <a:rPr lang="en-US" sz="4200" dirty="0">
                <a:solidFill>
                  <a:schemeClr val="bg1"/>
                </a:solidFill>
              </a:rPr>
              <a:t>JOB STOP </a:t>
            </a:r>
            <a:r>
              <a:rPr lang="en-US" sz="4200" dirty="0">
                <a:solidFill>
                  <a:srgbClr val="1B2D0C"/>
                </a:solidFill>
              </a:rPr>
              <a:t>AND </a:t>
            </a:r>
            <a:r>
              <a:rPr lang="en-US" sz="4200" dirty="0">
                <a:solidFill>
                  <a:schemeClr val="bg1"/>
                </a:solidFill>
              </a:rPr>
              <a:t>RESTART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C801B-F842-F741-83ED-C6300837C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716" y="1578614"/>
            <a:ext cx="6526567" cy="270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0318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97AA32-B554-2B4D-B1AE-0B6066C3EC54}"/>
              </a:ext>
            </a:extLst>
          </p:cNvPr>
          <p:cNvSpPr txBox="1"/>
          <p:nvPr/>
        </p:nvSpPr>
        <p:spPr>
          <a:xfrm>
            <a:off x="544295" y="707922"/>
            <a:ext cx="805541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JpaItemWriter</a:t>
            </a:r>
            <a:r>
              <a:rPr lang="en-US" sz="4200" dirty="0"/>
              <a:t> </a:t>
            </a:r>
            <a:r>
              <a:rPr lang="en-US" sz="4200" dirty="0">
                <a:solidFill>
                  <a:srgbClr val="1B2D0C"/>
                </a:solidFill>
              </a:rPr>
              <a:t>ENHANCEMENTS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860BE5-8587-F545-BC35-E8C9A0C39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926" y="1580918"/>
            <a:ext cx="6714148" cy="257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3608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635063" y="969077"/>
            <a:ext cx="8124597" cy="3258511"/>
            <a:chOff x="579587" y="838032"/>
            <a:chExt cx="8124597" cy="32585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579587" y="838032"/>
              <a:ext cx="3258511" cy="32585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3203960" y="869041"/>
              <a:ext cx="5500224" cy="16558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5000" spc="600" dirty="0">
                  <a:solidFill>
                    <a:srgbClr val="1B2D0C"/>
                  </a:solidFill>
                  <a:latin typeface="Helvetica Neue Bold Condensed"/>
                  <a:cs typeface="Helvetica Neue Bold Condensed"/>
                </a:rPr>
                <a:t>METRICS VIA </a:t>
              </a:r>
            </a:p>
            <a:p>
              <a:pPr algn="r">
                <a:lnSpc>
                  <a:spcPct val="80000"/>
                </a:lnSpc>
              </a:pPr>
              <a:r>
                <a:rPr lang="en-US" sz="77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MICROMETER</a:t>
              </a:r>
              <a:endParaRPr lang="en-US" sz="77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141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37BCF-F9EF-E34A-AD1F-2A6AF573DB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67449"/>
          <a:stretch/>
        </p:blipFill>
        <p:spPr>
          <a:xfrm>
            <a:off x="199559" y="310136"/>
            <a:ext cx="2801094" cy="4523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D0F71E-6858-E14A-A0ED-A73A52071CC8}"/>
              </a:ext>
            </a:extLst>
          </p:cNvPr>
          <p:cNvSpPr txBox="1"/>
          <p:nvPr/>
        </p:nvSpPr>
        <p:spPr>
          <a:xfrm>
            <a:off x="2564925" y="1749986"/>
            <a:ext cx="6126036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READING &amp; WRITING TO</a:t>
            </a:r>
          </a:p>
          <a:p>
            <a:pPr algn="r">
              <a:lnSpc>
                <a:spcPct val="80000"/>
              </a:lnSpc>
            </a:pPr>
            <a:r>
              <a:rPr lang="en-US" sz="77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APACHE KAFKA</a:t>
            </a:r>
            <a:endParaRPr lang="en-US" sz="77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497519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248C9A-C82F-F848-BDBF-238EE800A2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6699" y="2019877"/>
            <a:ext cx="7034981" cy="2397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0CCD71-4FB9-A541-A29C-A752B64C6259}"/>
              </a:ext>
            </a:extLst>
          </p:cNvPr>
          <p:cNvSpPr txBox="1"/>
          <p:nvPr/>
        </p:nvSpPr>
        <p:spPr>
          <a:xfrm>
            <a:off x="1651171" y="879831"/>
            <a:ext cx="6126036" cy="16435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READING &amp; WRITING TO</a:t>
            </a:r>
          </a:p>
          <a:p>
            <a:pPr algn="ctr">
              <a:lnSpc>
                <a:spcPct val="80000"/>
              </a:lnSpc>
            </a:pPr>
            <a:r>
              <a:rPr lang="en-US" sz="77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APACHE AVRO</a:t>
            </a:r>
            <a:endParaRPr lang="en-US" sz="77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2803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69090" y="3893298"/>
            <a:ext cx="4005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25000"/>
                  </a:schemeClr>
                </a:solidFill>
              </a:rPr>
              <a:t>SELF LACING</a:t>
            </a:r>
            <a:r>
              <a:rPr lang="en-US" sz="3600" dirty="0"/>
              <a:t> SHOES!</a:t>
            </a:r>
          </a:p>
        </p:txBody>
      </p:sp>
    </p:spTree>
    <p:extLst>
      <p:ext uri="{BB962C8B-B14F-4D97-AF65-F5344CB8AC3E}">
        <p14:creationId xmlns:p14="http://schemas.microsoft.com/office/powerpoint/2010/main" val="30020067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A508C03-5FBA-CD4B-ADE3-59D850F1C9DF}"/>
              </a:ext>
            </a:extLst>
          </p:cNvPr>
          <p:cNvGrpSpPr/>
          <p:nvPr/>
        </p:nvGrpSpPr>
        <p:grpSpPr>
          <a:xfrm>
            <a:off x="558517" y="642129"/>
            <a:ext cx="8026967" cy="3859243"/>
            <a:chOff x="267315" y="884206"/>
            <a:chExt cx="8026967" cy="38592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9A29683-B411-D24F-A4D8-D4B9550B2EEA}"/>
                </a:ext>
              </a:extLst>
            </p:cNvPr>
            <p:cNvSpPr txBox="1"/>
            <p:nvPr/>
          </p:nvSpPr>
          <p:spPr>
            <a:xfrm>
              <a:off x="3799397" y="1012110"/>
              <a:ext cx="4494885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strike="sngStrike" dirty="0">
                  <a:solidFill>
                    <a:schemeClr val="bg1"/>
                  </a:solidFill>
                </a:rPr>
                <a:t>MASTER</a:t>
              </a:r>
              <a:r>
                <a:rPr lang="en-US" sz="4200" strike="sngStrike" dirty="0">
                  <a:solidFill>
                    <a:srgbClr val="1B2D0C"/>
                  </a:solidFill>
                </a:rPr>
                <a:t> AND</a:t>
              </a:r>
              <a:r>
                <a:rPr lang="en-US" sz="4200" strike="sngStrike" dirty="0">
                  <a:solidFill>
                    <a:schemeClr val="bg1"/>
                  </a:solidFill>
                </a:rPr>
                <a:t> SLAVE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B482341-4DC0-4346-B492-9721C80E2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556"/>
            <a:stretch/>
          </p:blipFill>
          <p:spPr>
            <a:xfrm>
              <a:off x="267315" y="884206"/>
              <a:ext cx="4570156" cy="38592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2688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072973"/>
            <a:ext cx="4204997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CLOUD </a:t>
            </a:r>
          </a:p>
          <a:p>
            <a:pPr>
              <a:lnSpc>
                <a:spcPts val="5000"/>
              </a:lnSpc>
            </a:pP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2.3</a:t>
            </a: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765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072973"/>
            <a:ext cx="4951997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SPRING CLOUD </a:t>
            </a:r>
          </a:p>
          <a:p>
            <a:pPr>
              <a:lnSpc>
                <a:spcPts val="5000"/>
              </a:lnSpc>
            </a:pP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 2.3.M2</a:t>
            </a:r>
            <a:endParaRPr lang="en-US" sz="5000" dirty="0">
              <a:solidFill>
                <a:srgbClr val="1B2D0C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80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1FBB9CF-21E3-4D42-9397-449B3DF1BDA9}"/>
              </a:ext>
            </a:extLst>
          </p:cNvPr>
          <p:cNvGrpSpPr/>
          <p:nvPr/>
        </p:nvGrpSpPr>
        <p:grpSpPr>
          <a:xfrm>
            <a:off x="608712" y="359492"/>
            <a:ext cx="7926576" cy="4424516"/>
            <a:chOff x="901495" y="359492"/>
            <a:chExt cx="7926576" cy="44245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2A512DC-FB3A-3C44-A6D3-89D6613EF2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3978"/>
            <a:stretch/>
          </p:blipFill>
          <p:spPr>
            <a:xfrm>
              <a:off x="901495" y="359492"/>
              <a:ext cx="5143500" cy="442451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BED366-6420-4343-8B88-505D569C1DF5}"/>
                </a:ext>
              </a:extLst>
            </p:cNvPr>
            <p:cNvSpPr txBox="1"/>
            <p:nvPr/>
          </p:nvSpPr>
          <p:spPr>
            <a:xfrm>
              <a:off x="2728452" y="1113503"/>
              <a:ext cx="6099619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4240"/>
                </a:lnSpc>
              </a:pPr>
              <a:r>
                <a:rPr lang="en-US" sz="4200" dirty="0">
                  <a:solidFill>
                    <a:schemeClr val="bg1"/>
                  </a:solidFill>
                </a:rPr>
                <a:t>CONTINUOUS DEPLOYMENT</a:t>
              </a:r>
              <a:endParaRPr lang="en-US" sz="4200" dirty="0">
                <a:solidFill>
                  <a:srgbClr val="1B2D0C"/>
                </a:solidFill>
              </a:endParaRPr>
            </a:p>
            <a:p>
              <a:pPr algn="r">
                <a:lnSpc>
                  <a:spcPts val="4240"/>
                </a:lnSpc>
              </a:pPr>
              <a:r>
                <a:rPr lang="en-US" sz="4200" dirty="0">
                  <a:solidFill>
                    <a:srgbClr val="1B2D0C"/>
                  </a:solidFill>
                </a:rPr>
                <a:t>FOR </a:t>
              </a:r>
              <a:r>
                <a:rPr lang="en-US" sz="4200" dirty="0">
                  <a:solidFill>
                    <a:schemeClr val="bg1"/>
                  </a:solidFill>
                </a:rPr>
                <a:t>TASKS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03949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45957" y="695545"/>
            <a:ext cx="7726390" cy="3752411"/>
            <a:chOff x="653329" y="564500"/>
            <a:chExt cx="7726390" cy="375241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biLevel thresh="50000"/>
              <a:alphaModFix amt="20000"/>
            </a:blip>
            <a:stretch>
              <a:fillRect/>
            </a:stretch>
          </p:blipFill>
          <p:spPr>
            <a:xfrm>
              <a:off x="653329" y="564500"/>
              <a:ext cx="3752411" cy="3752411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8195053" y="837770"/>
              <a:ext cx="184666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endPara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13232" y="1900875"/>
            <a:ext cx="46426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FFFFFF"/>
                </a:solidFill>
              </a:rPr>
              <a:t>TASK METRICS</a:t>
            </a:r>
          </a:p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rgbClr val="1B2D0C"/>
                </a:solidFill>
              </a:rPr>
              <a:t>VIA MICROMETER</a:t>
            </a:r>
          </a:p>
        </p:txBody>
      </p:sp>
    </p:spTree>
    <p:extLst>
      <p:ext uri="{BB962C8B-B14F-4D97-AF65-F5344CB8AC3E}">
        <p14:creationId xmlns:p14="http://schemas.microsoft.com/office/powerpoint/2010/main" val="6865290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15CCE0-CB0E-2940-9362-DB1F4FCDC796}"/>
              </a:ext>
            </a:extLst>
          </p:cNvPr>
          <p:cNvSpPr txBox="1"/>
          <p:nvPr/>
        </p:nvSpPr>
        <p:spPr>
          <a:xfrm>
            <a:off x="4623621" y="1054509"/>
            <a:ext cx="383457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4240"/>
              </a:lnSpc>
            </a:pPr>
            <a:r>
              <a:rPr lang="en-US" sz="4200" dirty="0">
                <a:solidFill>
                  <a:schemeClr val="bg1"/>
                </a:solidFill>
              </a:rPr>
              <a:t>IMPORT/EXPORT</a:t>
            </a:r>
            <a:r>
              <a:rPr lang="en-US" sz="4200" dirty="0">
                <a:solidFill>
                  <a:srgbClr val="1B2D0C"/>
                </a:solidFill>
              </a:rPr>
              <a:t> </a:t>
            </a:r>
          </a:p>
          <a:p>
            <a:pPr algn="r">
              <a:lnSpc>
                <a:spcPts val="4240"/>
              </a:lnSpc>
            </a:pPr>
            <a:r>
              <a:rPr lang="en-US" sz="4200" dirty="0">
                <a:solidFill>
                  <a:srgbClr val="1B2D0C"/>
                </a:solidFill>
              </a:rPr>
              <a:t>COMMANDS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2A2343-64F2-E440-BFA3-8FE6CEBB13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5842"/>
          <a:stretch/>
        </p:blipFill>
        <p:spPr>
          <a:xfrm>
            <a:off x="685804" y="407424"/>
            <a:ext cx="5143500" cy="43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482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33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3-04 at 3.27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98" y="0"/>
            <a:ext cx="62654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8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544" y="2073152"/>
            <a:ext cx="6118394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/>
              <a:t>ALL THESE </a:t>
            </a:r>
            <a:r>
              <a:rPr lang="en-US" sz="3600" dirty="0">
                <a:solidFill>
                  <a:srgbClr val="800000"/>
                </a:solidFill>
              </a:rPr>
              <a:t>AMAZING THINGS</a:t>
            </a:r>
          </a:p>
          <a:p>
            <a:pPr>
              <a:lnSpc>
                <a:spcPct val="80000"/>
              </a:lnSpc>
            </a:pPr>
            <a:r>
              <a:rPr lang="en-US" sz="3600" dirty="0"/>
              <a:t>THE </a:t>
            </a:r>
            <a:r>
              <a:rPr lang="en-US" sz="3600" dirty="0">
                <a:solidFill>
                  <a:srgbClr val="800000"/>
                </a:solidFill>
              </a:rPr>
              <a:t>FUTURE</a:t>
            </a:r>
            <a:r>
              <a:rPr lang="en-US" sz="3600" dirty="0"/>
              <a:t> HAS BROUGHT US</a:t>
            </a:r>
            <a:r>
              <a:rPr lang="mr-IN" sz="3600" dirty="0"/>
              <a:t>…</a:t>
            </a:r>
            <a:endParaRPr lang="en-US" sz="3600" dirty="0"/>
          </a:p>
        </p:txBody>
      </p:sp>
      <p:pic>
        <p:nvPicPr>
          <p:cNvPr id="3" name="Picture 2" descr="noun_Party_1790480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12"/>
          <a:stretch/>
        </p:blipFill>
        <p:spPr>
          <a:xfrm>
            <a:off x="4314834" y="408227"/>
            <a:ext cx="5143500" cy="44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80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rtrayal-89189_19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20491" cy="51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37599"/>
      </p:ext>
    </p:extLst>
  </p:cSld>
  <p:clrMapOvr>
    <a:masterClrMapping/>
  </p:clrMapOvr>
</p:sld>
</file>

<file path=ppt/theme/theme1.xml><?xml version="1.0" encoding="utf-8"?>
<a:theme xmlns:a="http://schemas.openxmlformats.org/drawingml/2006/main" name="Michaels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reen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u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Rust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Diagram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MichaelsTemplate.potx</Template>
  <TotalTime>32084</TotalTime>
  <Words>565</Words>
  <Application>Microsoft Macintosh PowerPoint</Application>
  <PresentationFormat>On-screen Show (16:9)</PresentationFormat>
  <Paragraphs>169</Paragraphs>
  <Slides>66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Arial</vt:lpstr>
      <vt:lpstr>Calibri</vt:lpstr>
      <vt:lpstr>FFF Tusj Bold</vt:lpstr>
      <vt:lpstr>Helvetica Neue Bold Condensed</vt:lpstr>
      <vt:lpstr>Helvetica Neue Condensed Bold</vt:lpstr>
      <vt:lpstr>Menlo</vt:lpstr>
      <vt:lpstr>MichaelsTemplate</vt:lpstr>
      <vt:lpstr>Green Slide</vt:lpstr>
      <vt:lpstr>White Slide</vt:lpstr>
      <vt:lpstr>Blue Slide</vt:lpstr>
      <vt:lpstr>RustMaster</vt:lpstr>
      <vt:lpstr>Diagram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821</cp:revision>
  <dcterms:created xsi:type="dcterms:W3CDTF">2014-08-22T16:39:37Z</dcterms:created>
  <dcterms:modified xsi:type="dcterms:W3CDTF">2019-10-04T22:15:58Z</dcterms:modified>
</cp:coreProperties>
</file>